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56" r:id="rId5"/>
    <p:sldId id="276" r:id="rId6"/>
    <p:sldId id="277" r:id="rId7"/>
    <p:sldId id="269" r:id="rId8"/>
    <p:sldId id="271" r:id="rId9"/>
    <p:sldId id="272" r:id="rId10"/>
    <p:sldId id="273" r:id="rId11"/>
    <p:sldId id="274" r:id="rId12"/>
    <p:sldId id="284" r:id="rId13"/>
    <p:sldId id="286" r:id="rId14"/>
    <p:sldId id="287" r:id="rId15"/>
    <p:sldId id="289" r:id="rId16"/>
    <p:sldId id="290" r:id="rId17"/>
    <p:sldId id="291" r:id="rId18"/>
    <p:sldId id="292" r:id="rId19"/>
    <p:sldId id="294" r:id="rId20"/>
    <p:sldId id="296" r:id="rId21"/>
    <p:sldId id="295" r:id="rId22"/>
    <p:sldId id="297" r:id="rId23"/>
    <p:sldId id="275" r:id="rId24"/>
    <p:sldId id="310" r:id="rId25"/>
    <p:sldId id="298" r:id="rId26"/>
    <p:sldId id="299" r:id="rId27"/>
    <p:sldId id="300" r:id="rId28"/>
    <p:sldId id="301" r:id="rId29"/>
    <p:sldId id="281" r:id="rId30"/>
    <p:sldId id="311" r:id="rId31"/>
    <p:sldId id="282" r:id="rId32"/>
    <p:sldId id="283" r:id="rId33"/>
    <p:sldId id="303" r:id="rId34"/>
    <p:sldId id="285" r:id="rId35"/>
    <p:sldId id="304" r:id="rId36"/>
    <p:sldId id="305" r:id="rId37"/>
    <p:sldId id="288" r:id="rId38"/>
    <p:sldId id="306" r:id="rId39"/>
    <p:sldId id="307" r:id="rId40"/>
    <p:sldId id="308" r:id="rId41"/>
    <p:sldId id="309" r:id="rId42"/>
    <p:sldId id="293" r:id="rId43"/>
    <p:sldId id="265"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8F0FC3-15FE-85A8-DF82-6BB1E8DB8EAA}" name="Mircheva, Simona" initials="MS" userId="S::Simona.Mircheva@adesso.bg::acc5b994-a766-4a19-8fd9-e64bc91a65f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18C"/>
    <a:srgbClr val="440154"/>
    <a:srgbClr val="FDE725"/>
    <a:srgbClr val="F88B72"/>
    <a:srgbClr val="38BF85"/>
    <a:srgbClr val="40B3F1"/>
    <a:srgbClr val="F8889A"/>
    <a:srgbClr val="79A1C5"/>
    <a:srgbClr val="B07ECB"/>
    <a:srgbClr val="E4E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484" autoAdjust="0"/>
  </p:normalViewPr>
  <p:slideViewPr>
    <p:cSldViewPr snapToGrid="0" showGuides="1">
      <p:cViewPr varScale="1">
        <p:scale>
          <a:sx n="56" d="100"/>
          <a:sy n="56" d="100"/>
        </p:scale>
        <p:origin x="1714" y="-144"/>
      </p:cViewPr>
      <p:guideLst>
        <p:guide pos="3840"/>
        <p:guide orient="horz" pos="2500"/>
        <p:guide pos="4951"/>
      </p:guideLst>
    </p:cSldViewPr>
  </p:slideViewPr>
  <p:notesTextViewPr>
    <p:cViewPr>
      <p:scale>
        <a:sx n="3" d="2"/>
        <a:sy n="3" d="2"/>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9/8/2023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12:32:48.650"/>
    </inkml:context>
    <inkml:brush xml:id="br0">
      <inkml:brushProperty name="width" value="0.1" units="cm"/>
      <inkml:brushProperty name="height" value="0.1" units="cm"/>
      <inkml:brushProperty name="color" value="#AE198D"/>
      <inkml:brushProperty name="inkEffects" value="galaxy"/>
      <inkml:brushProperty name="anchorX" value="7471.73584"/>
      <inkml:brushProperty name="anchorY" value="5060.19336"/>
      <inkml:brushProperty name="scaleFactor" value="0.5"/>
    </inkml:brush>
  </inkml:definitions>
  <inkml:trace contextRef="#ctx0" brushRef="#br0">613 0 24575,'0'0'0,"-4"0"0,-10 0 0,-9 0 0,-14 5 0,-1 0 0,-1 0 0,4-1 0,2 3 0,0 4 0,-2 0 0,-3-3 0,1-1 0,4 2 0,-3 3 0,-1-2 0,3-1 0,1-3 0,4-2 0,2 3 0,11 4 0,17-12 0,-2 1 0,1 1 0,0-1 0,0 0 0,-1 1 0,1-1 0,0 0 0,0 0 0,0 1 0,0-1 0,-1 0 0,1 1 0,0-1 0,0 0 0,0 1 0,0-1 0,0 0 0,0 1 0,0-1 0,0 1 0,0-1 0,0 0 0,0 1 0,0-1 0,0 0 0,0 1 0,1-1 0,-1 0 0,0 1 0,0-1 0,19 9 0,13-3 0,9-2 0,11-6 0,2-6 0,1-2 0,-2 2 0,-1-9 0,-7 3 0,-7 2 0,-5 2 0,-9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12:32:48.651"/>
    </inkml:context>
    <inkml:brush xml:id="br0">
      <inkml:brushProperty name="width" value="0.1" units="cm"/>
      <inkml:brushProperty name="height" value="0.1" units="cm"/>
      <inkml:brushProperty name="color" value="#AE198D"/>
      <inkml:brushProperty name="inkEffects" value="galaxy"/>
      <inkml:brushProperty name="anchorX" value="8871.35352"/>
      <inkml:brushProperty name="anchorY" value="6248.71289"/>
      <inkml:brushProperty name="scaleFactor" value="0.5"/>
    </inkml:brush>
  </inkml:definitions>
  <inkml:trace contextRef="#ctx0" brushRef="#br0">602 24 24575,'0'0'0,"-4"-4"0,-6-2 0,-4 1 0,-8 1 0,-8 1 0,-7 1 0,1 11 0,1 0 0,3 0 0,2-1 0,4 3 0,1-3 0,2-1 0,0-2 0,1 2 0,13-1 0,19 0 0,23-3 0,30 0 0,9-6 0,1-1 0,-7-1 0,-21 1 0,-24 1 0,-19 2 0,-6 0 0,-17 0 0,-14 0 0,-13 6 0,-4-1 0,-12 1 0,-14 8 0,7 0 0,8-2 0,11-3 0,11-2 0,8-2 0,6-2 0,8-2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12:32:48.652"/>
    </inkml:context>
    <inkml:brush xml:id="br0">
      <inkml:brushProperty name="width" value="0.1" units="cm"/>
      <inkml:brushProperty name="height" value="0.1" units="cm"/>
      <inkml:brushProperty name="color" value="#AE198D"/>
      <inkml:brushProperty name="inkEffects" value="galaxy"/>
      <inkml:brushProperty name="anchorX" value="10823.09082"/>
      <inkml:brushProperty name="anchorY" value="7387.43018"/>
      <inkml:brushProperty name="scaleFactor" value="0.5"/>
    </inkml:brush>
  </inkml:definitions>
  <inkml:trace contextRef="#ctx0" brushRef="#br0">634 1 24575,'0'0'0,"-14"0"0,-21 8 0,-6 1 0,-13-1 0,-3-2 0,-6-1 0,2 15 0,4-2 0,4-1 0,5-3 0,4-4 0,2-4 0,2-3 0,16-2 0,33-1 0,26 0 0,20-1 0,16 0 0,9 0 0,-4 1 0,-6 0 0,-32 0 0,-25 0 0,-15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9/8/2023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ixabay.com/users/stokpic-692575/?utm_source=link-attribution&amp;utm_medium=referral&amp;utm_campaign=image&amp;utm_content=731900"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pixabay.com/photos/man-jumping-mountains-731900/" TargetMode="External"/><Relationship Id="rId4" Type="http://schemas.openxmlformats.org/officeDocument/2006/relationships/hyperlink" Target="https://pixabay.com/?utm_source=link-attribution&amp;utm_medium=referral&amp;utm_campaign=image&amp;utm_content=73190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exels.com/photo/man-with-binary-code-projected-on-his-face-547402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aimhumanperformance.com/blog/2019/6/3/what-is-heart-rate-variability-and-how-can-you-improve-i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zephyranywhere.com/users/academic-researcher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7" Type="http://schemas.openxmlformats.org/officeDocument/2006/relationships/hyperlink" Target="http://yann.lecun.com/exdb/mnist/"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github.com/lmcinnes/umap" TargetMode="External"/><Relationship Id="rId5" Type="http://schemas.openxmlformats.org/officeDocument/2006/relationships/hyperlink" Target="https://distill.pub/2016/misread-tsne/" TargetMode="External"/><Relationship Id="rId4" Type="http://schemas.openxmlformats.org/officeDocument/2006/relationships/hyperlink" Target="https://lvdmaaten.github.io/tsne/"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zephyranywhere.com/users/academic-researcher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pexels.com/photo/a-person-holding-a-smartphone-756722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exels.com/photo/abstract-accuracy-accurate-aim-26243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cons8.com/icon/4Z2nCrz5iPY2/github"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icons8.com/icon/8808/linkedin" TargetMode="External"/><Relationship Id="rId4" Type="http://schemas.openxmlformats.org/officeDocument/2006/relationships/hyperlink" Target="https://icons8.co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exels.com/photo/abstract-accuracy-accurate-aim-26243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photo/abstract-accuracy-accurate-aim-262438/"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photo/abstract-accuracy-accurate-aim-26243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exels.com/photo/abstract-accuracy-accurate-aim-26243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exels.com/photo/man-with-binary-code-projected-on-his-face-547402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Image by </a:t>
            </a:r>
            <a:r>
              <a:rPr lang="en-US" sz="1800" dirty="0" err="1">
                <a:effectLst/>
                <a:latin typeface="Open Sans" panose="020B0606030504020204" pitchFamily="34" charset="0"/>
                <a:hlinkClick r:id="rId3"/>
              </a:rPr>
              <a:t>stokpic</a:t>
            </a:r>
            <a:r>
              <a:rPr lang="en-US" sz="1800" dirty="0">
                <a:effectLst/>
                <a:latin typeface="Calibri" panose="020F0502020204030204" pitchFamily="34" charset="0"/>
              </a:rPr>
              <a:t> from </a:t>
            </a:r>
            <a:r>
              <a:rPr lang="en-US" sz="1800" dirty="0" err="1">
                <a:effectLst/>
                <a:latin typeface="Open Sans" panose="020B0606030504020204" pitchFamily="34" charset="0"/>
                <a:hlinkClick r:id="rId4"/>
              </a:rPr>
              <a:t>Pixabay</a:t>
            </a:r>
            <a:r>
              <a:rPr lang="en-US" sz="1800" dirty="0">
                <a:effectLst/>
                <a:latin typeface="Calibri" panose="020F0502020204030204" pitchFamily="34" charset="0"/>
              </a:rPr>
              <a:t> </a:t>
            </a:r>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5"/>
              </a:rPr>
              <a:t>https://pixabay.com/photos/man-jumping-mountains-731900/</a:t>
            </a:r>
            <a:r>
              <a:rPr lang="en-US" sz="1800" i="1" dirty="0">
                <a:solidFill>
                  <a:srgbClr val="595959"/>
                </a:solidFill>
                <a:effectLst/>
                <a:latin typeface="Calibri" panose="020F0502020204030204" pitchFamily="34" charset="0"/>
              </a:rPr>
              <a:t>&gt; </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3915667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cottonbro</a:t>
            </a:r>
            <a:r>
              <a:rPr lang="en-US" sz="1800" dirty="0">
                <a:effectLst/>
                <a:latin typeface="Calibri" panose="020F0502020204030204" pitchFamily="34" charset="0"/>
              </a:rPr>
              <a:t> studio: </a:t>
            </a:r>
            <a:r>
              <a:rPr lang="en-US" sz="1800" dirty="0">
                <a:effectLst/>
                <a:latin typeface="Calibri" panose="020F0502020204030204" pitchFamily="34" charset="0"/>
                <a:hlinkClick r:id="rId3"/>
              </a:rPr>
              <a:t>https://www.pexels.com/photo/man-with-binary-code-projected-on-his-face-5474028/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https://www.pexels.com/photo/man-with-binary-code-projected-on-his-face-5474028/</a:t>
            </a:r>
            <a:r>
              <a:rPr lang="en-US" sz="1800" i="1" dirty="0">
                <a:solidFill>
                  <a:srgbClr val="595959"/>
                </a:solidFill>
                <a:effectLst/>
                <a:latin typeface="Calibri" panose="020F0502020204030204" pitchFamily="34" charset="0"/>
              </a:rPr>
              <a:t>&gt; </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94557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Values consistently above 200+ bpm indicate a noisy ECG signal. Causes include: • Dry sensor pads or skin • Loose strap • Poorly located strap • Poor device/receptacle connection • Device or strap fault Dropouts to 0 usually indicate a mechanical connection problem • Check connection between device and receptacle – handle spring contacts carefully to avoid breaking them Raw ECG data is filtered to account for false or missed R detections, and some smoothing is applied. HR is determined mainly from the preceding 15 seconds of ECG data. The HR detection algorithm initializes at 65bpm. This may show at the beginning of a log for 7 seconds, but be invalid, as the algorithm processes initial data. A flag in the Status Info channel in the Summary Log will indicate whether the HR data is valid.</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3476318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 </a:t>
            </a:r>
            <a:r>
              <a:rPr lang="en-US" dirty="0">
                <a:hlinkClick r:id="rId3"/>
              </a:rPr>
              <a:t>What is Heart Rate Variability and How Can You Improve It? — AIM Human Performance</a:t>
            </a:r>
            <a:endParaRPr lang="en-VI" dirty="0"/>
          </a:p>
          <a:p>
            <a:pPr marL="0" marR="0">
              <a:spcBef>
                <a:spcPts val="0"/>
              </a:spcBef>
              <a:spcAft>
                <a:spcPts val="0"/>
              </a:spcAft>
            </a:pPr>
            <a:r>
              <a:rPr lang="en-US" b="0" i="0" dirty="0">
                <a:solidFill>
                  <a:srgbClr val="000000"/>
                </a:solidFill>
                <a:effectLst/>
                <a:latin typeface="futura-pt"/>
              </a:rPr>
              <a:t>Our heart beat is not regular like the ticking of clock beating once every second. A healthy heart beat is irregular (see the picture). This irregularity is desirable and an indicator of how ready the body is to adapt to stress. This stress could be bad like a fight with your boss or good like a promotion. When HRV is high, you can handle the incoming stress. When HRV is low you are less adaptable and less able to handle the stress. </a:t>
            </a:r>
            <a:endParaRPr lang="en-VI" b="0" i="0" dirty="0">
              <a:solidFill>
                <a:srgbClr val="000000"/>
              </a:solidFill>
              <a:effectLst/>
              <a:latin typeface="futura-pt"/>
            </a:endParaRPr>
          </a:p>
          <a:p>
            <a:pPr marL="0" marR="0">
              <a:spcBef>
                <a:spcPts val="0"/>
              </a:spcBef>
              <a:spcAft>
                <a:spcPts val="0"/>
              </a:spcAft>
            </a:pPr>
            <a:endParaRPr lang="en-VI" b="0" i="0" dirty="0">
              <a:solidFill>
                <a:srgbClr val="000000"/>
              </a:solidFill>
              <a:effectLst/>
              <a:latin typeface="futura-pt"/>
            </a:endParaRPr>
          </a:p>
          <a:p>
            <a:pPr marL="0" marR="0">
              <a:spcBef>
                <a:spcPts val="0"/>
              </a:spcBef>
              <a:spcAft>
                <a:spcPts val="0"/>
              </a:spcAft>
            </a:pPr>
            <a:r>
              <a:rPr lang="en-US" b="1" i="0" dirty="0">
                <a:solidFill>
                  <a:srgbClr val="000000"/>
                </a:solidFill>
                <a:effectLst/>
                <a:latin typeface="proxima-nova"/>
              </a:rPr>
              <a:t>Heart rate variability, or HRV for short, is a measure of your autonomic nervous system that is widely considered one of the best objective metrics for physical fitness and determining your body’s readiness to perform.</a:t>
            </a:r>
            <a:r>
              <a:rPr lang="en-VI" b="0" i="0" dirty="0">
                <a:solidFill>
                  <a:srgbClr val="000000"/>
                </a:solidFill>
                <a:effectLst/>
                <a:latin typeface="futura-pt"/>
              </a:rPr>
              <a:t> </a:t>
            </a:r>
            <a:r>
              <a:rPr lang="en-US" b="0" i="0" dirty="0">
                <a:solidFill>
                  <a:srgbClr val="000000"/>
                </a:solidFill>
                <a:effectLst/>
                <a:latin typeface="proxima-nova"/>
              </a:rPr>
              <a:t>Heart rate variability is literally the variance in time between the beats of your heart. So, if your heart rate is 60 beats per minute, it’s not actually beating once every second. Within that minute there may be 0.9 seconds between two beats, for example, and 1.15 seconds between two others. The greater this variability is, the more “ready” your body is to execute at a high level. </a:t>
            </a:r>
            <a:endParaRPr lang="en-US" dirty="0"/>
          </a:p>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497871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13</a:t>
            </a:fld>
            <a:endParaRPr lang="en-US" noProof="0" dirty="0"/>
          </a:p>
        </p:txBody>
      </p:sp>
    </p:spTree>
    <p:extLst>
      <p:ext uri="{BB962C8B-B14F-4D97-AF65-F5344CB8AC3E}">
        <p14:creationId xmlns:p14="http://schemas.microsoft.com/office/powerpoint/2010/main" val="287151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59057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effectLst/>
                <a:latin typeface="Calibri" panose="020F0502020204030204" pitchFamily="34" charset="0"/>
              </a:rPr>
              <a:t> </a:t>
            </a:r>
            <a:r>
              <a:rPr lang="en-US" b="0" i="0" dirty="0">
                <a:solidFill>
                  <a:srgbClr val="000000"/>
                </a:solidFill>
                <a:effectLst/>
                <a:latin typeface="var(--jp-content-font-family)"/>
              </a:rPr>
              <a:t>From the correlation matrix we can see that following features are highly correlated</a:t>
            </a:r>
          </a:p>
          <a:p>
            <a:pPr algn="l">
              <a:buFont typeface="Arial" panose="020B0604020202020204" pitchFamily="34" charset="0"/>
              <a:buChar char="•"/>
            </a:pPr>
            <a:r>
              <a:rPr lang="en-US" b="0" i="0" dirty="0">
                <a:solidFill>
                  <a:srgbClr val="000000"/>
                </a:solidFill>
                <a:effectLst/>
                <a:latin typeface="var(--jp-content-font-family)"/>
              </a:rPr>
              <a:t>'Activity','</a:t>
            </a:r>
            <a:r>
              <a:rPr lang="en-US" b="0" i="0" dirty="0" err="1">
                <a:solidFill>
                  <a:srgbClr val="000000"/>
                </a:solidFill>
                <a:effectLst/>
                <a:latin typeface="var(--jp-content-font-family)"/>
              </a:rPr>
              <a:t>PeakAcceleration</a:t>
            </a:r>
            <a:r>
              <a:rPr lang="en-US" b="0" i="0" dirty="0">
                <a:solidFill>
                  <a:srgbClr val="000000"/>
                </a:solidFill>
                <a:effectLst/>
                <a:latin typeface="var(--jp-content-font-family)"/>
              </a:rPr>
              <a:t>' - we leave only 'Activity'</a:t>
            </a:r>
          </a:p>
          <a:p>
            <a:pPr algn="l">
              <a:buFont typeface="Arial" panose="020B0604020202020204" pitchFamily="34" charset="0"/>
              <a:buChar char="•"/>
            </a:pPr>
            <a:r>
              <a:rPr lang="en-US" b="0" i="0" dirty="0">
                <a:solidFill>
                  <a:srgbClr val="000000"/>
                </a:solidFill>
                <a:effectLst/>
                <a:latin typeface="var(--jp-content-font-family)"/>
              </a:rPr>
              <a:t>'</a:t>
            </a:r>
            <a:r>
              <a:rPr lang="en-US" b="0" i="0" dirty="0" err="1">
                <a:solidFill>
                  <a:srgbClr val="000000"/>
                </a:solidFill>
                <a:effectLst/>
                <a:latin typeface="var(--jp-content-font-family)"/>
              </a:rPr>
              <a:t>ECGNoise</a:t>
            </a:r>
            <a:r>
              <a:rPr lang="en-US" b="0" i="0" dirty="0">
                <a:solidFill>
                  <a:srgbClr val="000000"/>
                </a:solidFill>
                <a:effectLst/>
                <a:latin typeface="var(--jp-content-font-family)"/>
              </a:rPr>
              <a:t>' and '</a:t>
            </a:r>
            <a:r>
              <a:rPr lang="en-US" b="0" i="0" dirty="0" err="1">
                <a:solidFill>
                  <a:srgbClr val="000000"/>
                </a:solidFill>
                <a:effectLst/>
                <a:latin typeface="var(--jp-content-font-family)"/>
              </a:rPr>
              <a:t>HRConfidence</a:t>
            </a:r>
            <a:r>
              <a:rPr lang="en-US" b="0" i="0" dirty="0">
                <a:solidFill>
                  <a:srgbClr val="000000"/>
                </a:solidFill>
                <a:effectLst/>
                <a:latin typeface="var(--jp-content-font-family)"/>
              </a:rPr>
              <a:t>' - we leave only '</a:t>
            </a:r>
            <a:r>
              <a:rPr lang="en-US" b="0" i="0" dirty="0" err="1">
                <a:solidFill>
                  <a:srgbClr val="000000"/>
                </a:solidFill>
                <a:effectLst/>
                <a:latin typeface="var(--jp-content-font-family)"/>
              </a:rPr>
              <a:t>ECGNoise</a:t>
            </a:r>
            <a:r>
              <a:rPr lang="en-US" b="0" i="0" dirty="0">
                <a:solidFill>
                  <a:srgbClr val="000000"/>
                </a:solidFill>
                <a:effectLst/>
                <a:latin typeface="var(--jp-content-font-family)"/>
              </a:rPr>
              <a:t>'</a:t>
            </a:r>
          </a:p>
          <a:p>
            <a:pPr algn="l">
              <a:buFont typeface="Arial" panose="020B0604020202020204" pitchFamily="34" charset="0"/>
              <a:buChar char="•"/>
            </a:pPr>
            <a:r>
              <a:rPr lang="en-US" b="0" i="0" dirty="0">
                <a:solidFill>
                  <a:srgbClr val="000000"/>
                </a:solidFill>
                <a:effectLst/>
                <a:latin typeface="var(--jp-content-font-family)"/>
              </a:rPr>
              <a:t>'</a:t>
            </a:r>
            <a:r>
              <a:rPr lang="en-US" b="0" i="0" dirty="0" err="1">
                <a:solidFill>
                  <a:srgbClr val="000000"/>
                </a:solidFill>
                <a:effectLst/>
                <a:latin typeface="var(--jp-content-font-family)"/>
              </a:rPr>
              <a:t>ImpulseLoad</a:t>
            </a:r>
            <a:r>
              <a:rPr lang="en-US" b="0" i="0" dirty="0">
                <a:solidFill>
                  <a:srgbClr val="000000"/>
                </a:solidFill>
                <a:effectLst/>
                <a:latin typeface="var(--jp-content-font-family)"/>
              </a:rPr>
              <a:t>', '</a:t>
            </a:r>
            <a:r>
              <a:rPr lang="en-US" b="0" i="0" dirty="0" err="1">
                <a:solidFill>
                  <a:srgbClr val="000000"/>
                </a:solidFill>
                <a:effectLst/>
                <a:latin typeface="var(--jp-content-font-family)"/>
              </a:rPr>
              <a:t>WalkSteps</a:t>
            </a:r>
            <a:r>
              <a:rPr lang="en-US" b="0" i="0" dirty="0">
                <a:solidFill>
                  <a:srgbClr val="000000"/>
                </a:solidFill>
                <a:effectLst/>
                <a:latin typeface="var(--jp-content-font-family)"/>
              </a:rPr>
              <a:t>','</a:t>
            </a:r>
            <a:r>
              <a:rPr lang="en-US" b="0" i="0" dirty="0" err="1">
                <a:solidFill>
                  <a:srgbClr val="000000"/>
                </a:solidFill>
                <a:effectLst/>
                <a:latin typeface="var(--jp-content-font-family)"/>
              </a:rPr>
              <a:t>RunSteps</a:t>
            </a:r>
            <a:r>
              <a:rPr lang="en-US" b="0" i="0" dirty="0">
                <a:solidFill>
                  <a:srgbClr val="000000"/>
                </a:solidFill>
                <a:effectLst/>
                <a:latin typeface="var(--jp-content-font-family)"/>
              </a:rPr>
              <a:t>','Bounds' - we leave only '</a:t>
            </a:r>
            <a:r>
              <a:rPr lang="en-US" b="0" i="0" dirty="0" err="1">
                <a:solidFill>
                  <a:srgbClr val="000000"/>
                </a:solidFill>
                <a:effectLst/>
                <a:latin typeface="var(--jp-content-font-family)"/>
              </a:rPr>
              <a:t>ImpulseLoad</a:t>
            </a:r>
            <a:r>
              <a:rPr lang="en-US" b="0" i="0" dirty="0">
                <a:solidFill>
                  <a:srgbClr val="000000"/>
                </a:solidFill>
                <a:effectLst/>
                <a:latin typeface="var(--jp-content-font-family)"/>
              </a:rPr>
              <a:t>'</a:t>
            </a:r>
          </a:p>
          <a:p>
            <a:pPr algn="l">
              <a:buFont typeface="Arial" panose="020B0604020202020204" pitchFamily="34" charset="0"/>
              <a:buChar char="•"/>
            </a:pPr>
            <a:r>
              <a:rPr lang="en-US" b="0" i="0" dirty="0">
                <a:solidFill>
                  <a:srgbClr val="000000"/>
                </a:solidFill>
                <a:effectLst/>
                <a:latin typeface="var(--jp-content-font-family)"/>
              </a:rPr>
              <a:t>'</a:t>
            </a:r>
            <a:r>
              <a:rPr lang="en-US" b="0" i="0" dirty="0" err="1">
                <a:solidFill>
                  <a:srgbClr val="000000"/>
                </a:solidFill>
                <a:effectLst/>
                <a:latin typeface="var(--jp-content-font-family)"/>
              </a:rPr>
              <a:t>AvForceDevRate</a:t>
            </a:r>
            <a:r>
              <a:rPr lang="en-US" b="0" i="0" dirty="0">
                <a:solidFill>
                  <a:srgbClr val="000000"/>
                </a:solidFill>
                <a:effectLst/>
                <a:latin typeface="var(--jp-content-font-family)"/>
              </a:rPr>
              <a:t>','</a:t>
            </a:r>
            <a:r>
              <a:rPr lang="en-US" b="0" i="0" dirty="0" err="1">
                <a:solidFill>
                  <a:srgbClr val="000000"/>
                </a:solidFill>
                <a:effectLst/>
                <a:latin typeface="var(--jp-content-font-family)"/>
              </a:rPr>
              <a:t>AvStepImpulse</a:t>
            </a:r>
            <a:r>
              <a:rPr lang="en-US" b="0" i="0" dirty="0">
                <a:solidFill>
                  <a:srgbClr val="000000"/>
                </a:solidFill>
                <a:effectLst/>
                <a:latin typeface="var(--jp-content-font-family)"/>
              </a:rPr>
              <a:t>','</a:t>
            </a:r>
            <a:r>
              <a:rPr lang="en-US" b="0" i="0" dirty="0" err="1">
                <a:solidFill>
                  <a:srgbClr val="000000"/>
                </a:solidFill>
                <a:effectLst/>
                <a:latin typeface="var(--jp-content-font-family)"/>
              </a:rPr>
              <a:t>AvStepPeriod</a:t>
            </a:r>
            <a:r>
              <a:rPr lang="en-US" b="0" i="0" dirty="0">
                <a:solidFill>
                  <a:srgbClr val="000000"/>
                </a:solidFill>
                <a:effectLst/>
                <a:latin typeface="var(--jp-content-font-family)"/>
              </a:rPr>
              <a:t>' - we leave only '</a:t>
            </a:r>
            <a:r>
              <a:rPr lang="en-US" b="0" i="0" dirty="0" err="1">
                <a:solidFill>
                  <a:srgbClr val="000000"/>
                </a:solidFill>
                <a:effectLst/>
                <a:latin typeface="var(--jp-content-font-family)"/>
              </a:rPr>
              <a:t>AvForceDevRate</a:t>
            </a:r>
            <a:r>
              <a:rPr lang="en-US" b="0" i="0" dirty="0">
                <a:solidFill>
                  <a:srgbClr val="000000"/>
                </a:solidFill>
                <a:effectLst/>
                <a:latin typeface="var(--jp-content-font-family)"/>
              </a:rPr>
              <a:t>'</a:t>
            </a:r>
          </a:p>
          <a:p>
            <a:pPr algn="l">
              <a:buFont typeface="Arial" panose="020B0604020202020204" pitchFamily="34" charset="0"/>
              <a:buChar char="•"/>
            </a:pPr>
            <a:r>
              <a:rPr lang="en-US" b="0" i="0" dirty="0">
                <a:solidFill>
                  <a:srgbClr val="000000"/>
                </a:solidFill>
                <a:effectLst/>
                <a:latin typeface="var(--jp-content-font-family)"/>
              </a:rPr>
              <a:t>'</a:t>
            </a:r>
            <a:r>
              <a:rPr lang="en-US" b="0" i="0" dirty="0" err="1">
                <a:solidFill>
                  <a:srgbClr val="000000"/>
                </a:solidFill>
                <a:effectLst/>
                <a:latin typeface="var(--jp-content-font-family)"/>
              </a:rPr>
              <a:t>CoreTemp</a:t>
            </a:r>
            <a:r>
              <a:rPr lang="en-US" b="0" i="0" dirty="0">
                <a:solidFill>
                  <a:srgbClr val="000000"/>
                </a:solidFill>
                <a:effectLst/>
                <a:latin typeface="var(--jp-content-font-family)"/>
              </a:rPr>
              <a:t>' and 'HR' - we leave only 'HR'</a:t>
            </a:r>
          </a:p>
          <a:p>
            <a:pPr algn="l">
              <a:buFont typeface="Arial" panose="020B0604020202020204" pitchFamily="34" charset="0"/>
              <a:buChar char="•"/>
            </a:pPr>
            <a:r>
              <a:rPr lang="en-US" b="0" i="0" dirty="0">
                <a:solidFill>
                  <a:srgbClr val="000000"/>
                </a:solidFill>
                <a:effectLst/>
                <a:latin typeface="var(--jp-content-font-family)"/>
              </a:rPr>
              <a:t>'</a:t>
            </a:r>
            <a:r>
              <a:rPr lang="en-US" b="0" i="0" dirty="0" err="1">
                <a:solidFill>
                  <a:srgbClr val="000000"/>
                </a:solidFill>
                <a:effectLst/>
                <a:latin typeface="var(--jp-content-font-family)"/>
              </a:rPr>
              <a:t>MinorImpacts</a:t>
            </a:r>
            <a:r>
              <a:rPr lang="en-US" b="0" i="0" dirty="0">
                <a:solidFill>
                  <a:srgbClr val="000000"/>
                </a:solidFill>
                <a:effectLst/>
                <a:latin typeface="var(--jp-content-font-family)"/>
              </a:rPr>
              <a:t>' with '</a:t>
            </a:r>
            <a:r>
              <a:rPr lang="en-US" b="0" i="0" dirty="0" err="1">
                <a:solidFill>
                  <a:srgbClr val="000000"/>
                </a:solidFill>
                <a:effectLst/>
                <a:latin typeface="var(--jp-content-font-family)"/>
              </a:rPr>
              <a:t>PeakAccelPhi</a:t>
            </a:r>
            <a:r>
              <a:rPr lang="en-US" b="0" i="0" dirty="0">
                <a:solidFill>
                  <a:srgbClr val="000000"/>
                </a:solidFill>
                <a:effectLst/>
                <a:latin typeface="var(--jp-content-font-family)"/>
              </a:rPr>
              <a:t>' - we leave only '</a:t>
            </a:r>
            <a:r>
              <a:rPr lang="en-US" b="0" i="0" dirty="0" err="1">
                <a:solidFill>
                  <a:srgbClr val="000000"/>
                </a:solidFill>
                <a:effectLst/>
                <a:latin typeface="var(--jp-content-font-family)"/>
              </a:rPr>
              <a:t>PeakAccelPhi</a:t>
            </a:r>
            <a:r>
              <a:rPr lang="en-US" b="0" i="0" dirty="0">
                <a:solidFill>
                  <a:srgbClr val="000000"/>
                </a:solidFill>
                <a:effectLst/>
                <a:latin typeface="var(--jp-content-font-family)"/>
              </a:rPr>
              <a:t>'</a:t>
            </a:r>
          </a:p>
          <a:p>
            <a:pPr algn="l"/>
            <a:r>
              <a:rPr lang="en-US" b="0" i="0" dirty="0" err="1">
                <a:solidFill>
                  <a:srgbClr val="000000"/>
                </a:solidFill>
                <a:effectLst/>
                <a:latin typeface="var(--jp-content-font-family)"/>
              </a:rPr>
              <a:t>Therefore,following</a:t>
            </a:r>
            <a:r>
              <a:rPr lang="en-US" b="0" i="0" dirty="0">
                <a:solidFill>
                  <a:srgbClr val="000000"/>
                </a:solidFill>
                <a:effectLst/>
                <a:latin typeface="var(--jp-content-font-family)"/>
              </a:rPr>
              <a:t> columns can be deleted: 'PeakAcceleration','HRConfidence','AvForceDevRate','AvStepImpulse','WalkSteps','RunSteps','Bounds','CoreTemp', '</a:t>
            </a:r>
            <a:r>
              <a:rPr lang="en-US" b="0" i="0" dirty="0" err="1">
                <a:solidFill>
                  <a:srgbClr val="000000"/>
                </a:solidFill>
                <a:effectLst/>
                <a:latin typeface="var(--jp-content-font-family)"/>
              </a:rPr>
              <a:t>MinorImpacts</a:t>
            </a:r>
            <a:r>
              <a:rPr lang="en-US" b="0" i="0" dirty="0">
                <a:solidFill>
                  <a:srgbClr val="000000"/>
                </a:solidFill>
                <a:effectLst/>
                <a:latin typeface="var(--jp-content-font-family)"/>
              </a:rPr>
              <a:t>', '</a:t>
            </a:r>
            <a:r>
              <a:rPr lang="en-US" b="0" i="0" dirty="0" err="1">
                <a:solidFill>
                  <a:srgbClr val="000000"/>
                </a:solidFill>
                <a:effectLst/>
                <a:latin typeface="var(--jp-content-font-family)"/>
              </a:rPr>
              <a:t>MajorImpacts</a:t>
            </a:r>
            <a:r>
              <a:rPr lang="en-US" b="0" i="0" dirty="0">
                <a:solidFill>
                  <a:srgbClr val="000000"/>
                </a:solidFill>
                <a:effectLst/>
                <a:latin typeface="var(--jp-content-font-family)"/>
              </a:rPr>
              <a:t>'</a:t>
            </a:r>
          </a:p>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380970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Tima</a:t>
            </a:r>
            <a:r>
              <a:rPr lang="en-US" sz="1800" dirty="0">
                <a:effectLst/>
                <a:latin typeface="Calibri" panose="020F0502020204030204" pitchFamily="34" charset="0"/>
              </a:rPr>
              <a:t> </a:t>
            </a:r>
            <a:r>
              <a:rPr lang="en-US" sz="1800" dirty="0" err="1">
                <a:effectLst/>
                <a:latin typeface="Calibri" panose="020F0502020204030204" pitchFamily="34" charset="0"/>
              </a:rPr>
              <a:t>Miroshnichenko</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https://www.pexels.com/photo/a-person-holding-a-smartphone-7567228/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https://www.pexels.com/photo/a-person-holding-a-smartphone-7567228/</a:t>
            </a:r>
            <a:r>
              <a:rPr lang="en-US" sz="1800" i="1" dirty="0">
                <a:solidFill>
                  <a:srgbClr val="595959"/>
                </a:solidFill>
                <a:effectLst/>
                <a:latin typeface="Calibri" panose="020F0502020204030204" pitchFamily="34" charset="0"/>
              </a:rPr>
              <a:t>&gt; </a:t>
            </a:r>
          </a:p>
          <a:p>
            <a:endParaRPr lang="en-US" sz="1800" i="1" dirty="0">
              <a:solidFill>
                <a:srgbClr val="595959"/>
              </a:solidFill>
              <a:effectLst/>
              <a:latin typeface="Calibri" panose="020F0502020204030204" pitchFamily="34" charset="0"/>
            </a:endParaRPr>
          </a:p>
          <a:p>
            <a:r>
              <a:rPr lang="en-US" sz="4000" b="0" i="0" dirty="0">
                <a:solidFill>
                  <a:srgbClr val="E2EEFF"/>
                </a:solidFill>
                <a:effectLst/>
                <a:latin typeface="Google Sans"/>
              </a:rPr>
              <a:t>Principal component analysis</a:t>
            </a:r>
            <a:r>
              <a:rPr lang="en-US" sz="4000" b="0" i="0" dirty="0">
                <a:solidFill>
                  <a:srgbClr val="E8EAED"/>
                </a:solidFill>
                <a:effectLst/>
                <a:latin typeface="Google Sans"/>
              </a:rPr>
              <a:t>, or PCA, is a statistical procedure that allows you to summarize the information content in large data tables by means of a smaller set of “summary indices” that can be more easily visualized and analyzed. </a:t>
            </a:r>
          </a:p>
          <a:p>
            <a:r>
              <a:rPr lang="en-US" sz="4000" b="0" i="0" dirty="0">
                <a:solidFill>
                  <a:srgbClr val="BDC1C6"/>
                </a:solidFill>
                <a:effectLst/>
                <a:latin typeface="arial" panose="020B0604020202020204" pitchFamily="34" charset="0"/>
              </a:rPr>
              <a:t>Principal component analysis is a popular technique for analyzing large datasets containing a high number of dimensions/features per observation, increasing the interpretability of data while preserving the maximum amount of information, and enabling the visualization of multidimensional data. </a:t>
            </a:r>
          </a:p>
          <a:p>
            <a:r>
              <a:rPr lang="en-US" sz="2800" b="0" i="0" dirty="0">
                <a:effectLst/>
                <a:latin typeface="-apple-system"/>
              </a:rPr>
              <a:t>It turned out that we need 8 components to explain 80% of the variance in the data. This is not very promising. There are too many </a:t>
            </a:r>
            <a:r>
              <a:rPr lang="en-US" sz="2800" b="0" i="0" dirty="0" err="1">
                <a:effectLst/>
                <a:latin typeface="-apple-system"/>
              </a:rPr>
              <a:t>interesecting</a:t>
            </a:r>
            <a:r>
              <a:rPr lang="en-US" sz="2800" b="0" i="0" dirty="0">
                <a:effectLst/>
                <a:latin typeface="-apple-system"/>
              </a:rPr>
              <a:t> points. It is clear that we need to find alternative way to </a:t>
            </a:r>
            <a:r>
              <a:rPr lang="en-US" sz="2800" b="0" i="0" dirty="0" err="1">
                <a:effectLst/>
                <a:latin typeface="-apple-system"/>
              </a:rPr>
              <a:t>clusterize</a:t>
            </a:r>
            <a:r>
              <a:rPr lang="en-US" sz="2800" b="0" i="0" dirty="0">
                <a:effectLst/>
                <a:latin typeface="-apple-system"/>
              </a:rPr>
              <a:t> the data.</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16</a:t>
            </a:fld>
            <a:endParaRPr lang="en-US" noProof="0" dirty="0"/>
          </a:p>
        </p:txBody>
      </p:sp>
    </p:spTree>
    <p:extLst>
      <p:ext uri="{BB962C8B-B14F-4D97-AF65-F5344CB8AC3E}">
        <p14:creationId xmlns:p14="http://schemas.microsoft.com/office/powerpoint/2010/main" val="382651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Tima</a:t>
            </a:r>
            <a:r>
              <a:rPr lang="en-US" sz="1800" dirty="0">
                <a:effectLst/>
                <a:latin typeface="Calibri" panose="020F0502020204030204" pitchFamily="34" charset="0"/>
              </a:rPr>
              <a:t> </a:t>
            </a:r>
            <a:r>
              <a:rPr lang="en-US" sz="1800" dirty="0" err="1">
                <a:effectLst/>
                <a:latin typeface="Calibri" panose="020F0502020204030204" pitchFamily="34" charset="0"/>
              </a:rPr>
              <a:t>Miroshnichenko</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https://www.pexels.com/photo/a-person-holding-a-smartphone-7567228/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https://www.pexels.com/photo/a-person-holding-a-smartphone-7567228/</a:t>
            </a:r>
            <a:r>
              <a:rPr lang="en-US" sz="1800" i="1" dirty="0">
                <a:solidFill>
                  <a:srgbClr val="595959"/>
                </a:solidFill>
                <a:effectLst/>
                <a:latin typeface="Calibri" panose="020F0502020204030204" pitchFamily="34" charset="0"/>
              </a:rPr>
              <a:t>&gt; </a:t>
            </a:r>
          </a:p>
          <a:p>
            <a:endParaRPr lang="en-US" sz="1800" dirty="0">
              <a:effectLst/>
              <a:latin typeface="Calibri" panose="020F0502020204030204" pitchFamily="34" charset="0"/>
            </a:endParaRPr>
          </a:p>
          <a:p>
            <a:r>
              <a:rPr lang="en-US" b="0" i="0" dirty="0">
                <a:solidFill>
                  <a:srgbClr val="BDC1C6"/>
                </a:solidFill>
                <a:effectLst/>
                <a:latin typeface="arial" panose="020B0604020202020204" pitchFamily="34" charset="0"/>
              </a:rPr>
              <a:t>t-distributed stochastic neighbor embedding is a statistical method for visualizing high-dimensional data by giving each datapoint a location in a two or three-dimensional map. </a:t>
            </a:r>
            <a:r>
              <a:rPr lang="en-US" b="0" i="0" dirty="0">
                <a:solidFill>
                  <a:srgbClr val="E2EEFF"/>
                </a:solidFill>
                <a:effectLst/>
                <a:latin typeface="Google Sans"/>
              </a:rPr>
              <a:t>PCA preserves the variance in the data, whereas t-SNE preserves the relationships between data points in a lower-dimensional space</a:t>
            </a:r>
            <a:r>
              <a:rPr lang="en-US" b="0" i="0" dirty="0">
                <a:solidFill>
                  <a:srgbClr val="BDC1C6"/>
                </a:solidFill>
                <a:effectLst/>
                <a:latin typeface="Google Sans"/>
              </a:rPr>
              <a:t>, making it quite a good algorithm for visualizing complex high-dimensional data.</a:t>
            </a:r>
          </a:p>
          <a:p>
            <a:pPr algn="l"/>
            <a:r>
              <a:rPr lang="en-US" b="0" i="0" dirty="0">
                <a:solidFill>
                  <a:srgbClr val="05192D"/>
                </a:solidFill>
                <a:effectLst/>
                <a:latin typeface="Studio-Feixen-Sans"/>
              </a:rPr>
              <a:t>Both t-SNE and PCA are dimensional reduction techniques that have different mechanisms and work best with different types of data.</a:t>
            </a:r>
          </a:p>
          <a:p>
            <a:pPr algn="l"/>
            <a:r>
              <a:rPr lang="en-US" b="0" i="0" dirty="0">
                <a:solidFill>
                  <a:srgbClr val="05192D"/>
                </a:solidFill>
                <a:effectLst/>
                <a:latin typeface="Studio-Feixen-Sans"/>
              </a:rPr>
              <a:t>PCA (Principal Component Analysis) is a linear technique that works best with data that has a linear structure. It seeks to identify the underlying principal components in the data by projecting onto lower dimensions, minimizing variance, and preserving large pairwise distances.</a:t>
            </a:r>
          </a:p>
          <a:p>
            <a:r>
              <a:rPr lang="en-US" b="0" i="0" dirty="0">
                <a:solidFill>
                  <a:srgbClr val="05192D"/>
                </a:solidFill>
                <a:effectLst/>
                <a:latin typeface="Studio-Feixen-Sans"/>
              </a:rPr>
              <a:t>But, t-SNE is a nonlinear technique that focuses on preserving the pairwise similarities between data points in a lower-dimensional space. t-SNE is concerned with preserving small pairwise distances whereas, PCA focuses on maintaining large pairwise distances to maximize variance.</a:t>
            </a:r>
          </a:p>
          <a:p>
            <a:endParaRPr lang="en-US" b="0" i="0" dirty="0">
              <a:solidFill>
                <a:srgbClr val="05192D"/>
              </a:solidFill>
              <a:effectLst/>
              <a:latin typeface="Studio-Feixen-Sans"/>
            </a:endParaRPr>
          </a:p>
          <a:p>
            <a:pPr algn="l"/>
            <a:r>
              <a:rPr lang="en-US" b="0" i="0" dirty="0">
                <a:solidFill>
                  <a:srgbClr val="05192D"/>
                </a:solidFill>
                <a:effectLst/>
                <a:latin typeface="Studio-Feixen-Sans"/>
              </a:rPr>
              <a:t>t-SNE is a powerful visualization tool for revealing hidden patterns and structures in complex datasets. You can use it for images, audio, biologicals, and single data to identify anomalies and patterns. </a:t>
            </a:r>
          </a:p>
          <a:p>
            <a:pPr algn="l"/>
            <a:r>
              <a:rPr lang="en-US" b="0" i="0" dirty="0">
                <a:solidFill>
                  <a:srgbClr val="05192D"/>
                </a:solidFill>
                <a:effectLst/>
                <a:latin typeface="Studio-Feixen-Sans"/>
              </a:rPr>
              <a:t>t-SNE, a popular dimensionality reduction technique that can visualize high-dimensional non-linear data in a low-dimensional space.</a:t>
            </a:r>
          </a:p>
          <a:p>
            <a:r>
              <a:rPr lang="en-US" b="0" i="0" dirty="0">
                <a:solidFill>
                  <a:srgbClr val="BDC1C6"/>
                </a:solidFill>
                <a:effectLst/>
                <a:latin typeface="Google Sans"/>
              </a:rPr>
              <a:t>Local structure is preserved when local neighborhoods in the high-dimensional space are similar to local neighborhoods in the low-dimensional space. </a:t>
            </a:r>
            <a:r>
              <a:rPr lang="en-US" b="0" i="0" dirty="0">
                <a:solidFill>
                  <a:srgbClr val="E2EEFF"/>
                </a:solidFill>
                <a:effectLst/>
                <a:latin typeface="Google Sans"/>
              </a:rPr>
              <a:t>Global structure preservation means that relative positions between clusters are preserved, as well as larger-scale manifold structures</a:t>
            </a:r>
            <a:r>
              <a:rPr lang="en-US" b="0" i="0" dirty="0">
                <a:solidFill>
                  <a:srgbClr val="BDC1C6"/>
                </a:solidFill>
                <a:effectLst/>
                <a:latin typeface="Google Sans"/>
              </a:rPr>
              <a:t>.</a:t>
            </a:r>
          </a:p>
          <a:p>
            <a:pPr algn="l"/>
            <a:r>
              <a:rPr lang="en-US" b="0" i="0" dirty="0">
                <a:solidFill>
                  <a:srgbClr val="242424"/>
                </a:solidFill>
                <a:effectLst/>
                <a:latin typeface="source-serif-pro"/>
              </a:rPr>
              <a:t>Perplexity: It is roughly the number of </a:t>
            </a:r>
            <a:r>
              <a:rPr lang="en-US" b="0" i="0" dirty="0" err="1">
                <a:solidFill>
                  <a:srgbClr val="242424"/>
                </a:solidFill>
                <a:effectLst/>
                <a:latin typeface="source-serif-pro"/>
              </a:rPr>
              <a:t>neighbours</a:t>
            </a:r>
            <a:r>
              <a:rPr lang="en-US" b="0" i="0" dirty="0">
                <a:solidFill>
                  <a:srgbClr val="242424"/>
                </a:solidFill>
                <a:effectLst/>
                <a:latin typeface="source-serif-pro"/>
              </a:rPr>
              <a:t> which are required to be preserved while altering dimensions.</a:t>
            </a:r>
          </a:p>
          <a:p>
            <a:pPr algn="l"/>
            <a:r>
              <a:rPr lang="en-US" b="0" i="0" dirty="0">
                <a:solidFill>
                  <a:srgbClr val="242424"/>
                </a:solidFill>
                <a:effectLst/>
                <a:latin typeface="source-serif-pro"/>
              </a:rPr>
              <a:t>· Low perplexity: Results are ambiguous and not useful.</a:t>
            </a:r>
          </a:p>
          <a:p>
            <a:pPr algn="l"/>
            <a:r>
              <a:rPr lang="en-US" b="0" i="0" dirty="0">
                <a:solidFill>
                  <a:srgbClr val="242424"/>
                </a:solidFill>
                <a:effectLst/>
                <a:latin typeface="source-serif-pro"/>
              </a:rPr>
              <a:t>· Increases gradually: Results improve and certain stability is achieved in the embedding structure.</a:t>
            </a:r>
          </a:p>
          <a:p>
            <a:pPr algn="l"/>
            <a:r>
              <a:rPr lang="en-US" b="0" i="0" dirty="0">
                <a:solidFill>
                  <a:srgbClr val="242424"/>
                </a:solidFill>
                <a:effectLst/>
                <a:latin typeface="source-serif-pro"/>
              </a:rPr>
              <a:t>· High Perplexity (greater than # of samples): messy plot, cannot provide insights</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17</a:t>
            </a:fld>
            <a:endParaRPr lang="en-US" noProof="0" dirty="0"/>
          </a:p>
        </p:txBody>
      </p:sp>
    </p:spTree>
    <p:extLst>
      <p:ext uri="{BB962C8B-B14F-4D97-AF65-F5344CB8AC3E}">
        <p14:creationId xmlns:p14="http://schemas.microsoft.com/office/powerpoint/2010/main" val="3634978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Tima</a:t>
            </a:r>
            <a:r>
              <a:rPr lang="en-US" sz="1800" dirty="0">
                <a:effectLst/>
                <a:latin typeface="Calibri" panose="020F0502020204030204" pitchFamily="34" charset="0"/>
              </a:rPr>
              <a:t> </a:t>
            </a:r>
            <a:r>
              <a:rPr lang="en-US" sz="1800" dirty="0" err="1">
                <a:effectLst/>
                <a:latin typeface="Calibri" panose="020F0502020204030204" pitchFamily="34" charset="0"/>
              </a:rPr>
              <a:t>Miroshnichenko</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https://www.pexels.com/photo/a-person-holding-a-smartphone-7567228/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https://www.pexels.com/photo/a-person-holding-a-smartphone-7567228/</a:t>
            </a:r>
            <a:r>
              <a:rPr lang="en-US" sz="1800" i="1" dirty="0">
                <a:solidFill>
                  <a:srgbClr val="595959"/>
                </a:solidFill>
                <a:effectLst/>
                <a:latin typeface="Calibri" panose="020F0502020204030204" pitchFamily="34" charset="0"/>
              </a:rPr>
              <a:t>&gt; </a:t>
            </a:r>
            <a:endParaRPr lang="en-US" sz="1800" dirty="0">
              <a:effectLst/>
              <a:latin typeface="Calibri" panose="020F0502020204030204" pitchFamily="34" charset="0"/>
            </a:endParaRPr>
          </a:p>
          <a:p>
            <a:endParaRPr lang="en-US" dirty="0"/>
          </a:p>
          <a:p>
            <a:r>
              <a:rPr lang="en-US" b="0" i="0" dirty="0">
                <a:solidFill>
                  <a:srgbClr val="242424"/>
                </a:solidFill>
                <a:effectLst/>
                <a:latin typeface="source-serif-pro"/>
              </a:rPr>
              <a:t>Looking at the t-SNE representation of clusters one cannot conclude anything about the cluster size or even the distance between the clusters (t-SNE does not preserve the distance between different </a:t>
            </a:r>
            <a:r>
              <a:rPr lang="en-US" b="0" i="0" dirty="0" err="1">
                <a:solidFill>
                  <a:srgbClr val="242424"/>
                </a:solidFill>
                <a:effectLst/>
                <a:latin typeface="source-serif-pro"/>
              </a:rPr>
              <a:t>neighbourhoods</a:t>
            </a:r>
            <a:r>
              <a:rPr lang="en-US" b="0" i="0" dirty="0">
                <a:solidFill>
                  <a:srgbClr val="242424"/>
                </a:solidFill>
                <a:effectLst/>
                <a:latin typeface="source-serif-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t-SNE cannot be used to interpret cluster size and intra-cluster distances.</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18</a:t>
            </a:fld>
            <a:endParaRPr lang="en-US" noProof="0" dirty="0"/>
          </a:p>
        </p:txBody>
      </p:sp>
    </p:spTree>
    <p:extLst>
      <p:ext uri="{BB962C8B-B14F-4D97-AF65-F5344CB8AC3E}">
        <p14:creationId xmlns:p14="http://schemas.microsoft.com/office/powerpoint/2010/main" val="1884450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Tima</a:t>
            </a:r>
            <a:r>
              <a:rPr lang="en-US" sz="1800" dirty="0">
                <a:effectLst/>
                <a:latin typeface="Calibri" panose="020F0502020204030204" pitchFamily="34" charset="0"/>
              </a:rPr>
              <a:t> </a:t>
            </a:r>
            <a:r>
              <a:rPr lang="en-US" sz="1800" dirty="0" err="1">
                <a:effectLst/>
                <a:latin typeface="Calibri" panose="020F0502020204030204" pitchFamily="34" charset="0"/>
              </a:rPr>
              <a:t>Miroshnichenko</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https://www.pexels.com/photo/a-person-holding-a-smartphone-7567228/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https://www.pexels.com/photo/a-person-holding-a-smartphone-7567228/</a:t>
            </a:r>
            <a:r>
              <a:rPr lang="en-US" sz="1800" i="1" dirty="0">
                <a:solidFill>
                  <a:srgbClr val="595959"/>
                </a:solidFill>
                <a:effectLst/>
                <a:latin typeface="Calibri" panose="020F0502020204030204" pitchFamily="34" charset="0"/>
              </a:rPr>
              <a:t>&gt; </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19</a:t>
            </a:fld>
            <a:endParaRPr lang="en-US" noProof="0" dirty="0"/>
          </a:p>
        </p:txBody>
      </p:sp>
    </p:spTree>
    <p:extLst>
      <p:ext uri="{BB962C8B-B14F-4D97-AF65-F5344CB8AC3E}">
        <p14:creationId xmlns:p14="http://schemas.microsoft.com/office/powerpoint/2010/main" val="384226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Academics and Researchers | Zephyr™ Performance Systems (zephyranywhere.com)</a:t>
            </a:r>
            <a:r>
              <a:rPr lang="en-US" dirty="0"/>
              <a:t>  Photo from https://www.zephyranywhere.com/</a:t>
            </a:r>
            <a:br>
              <a:rPr lang="en-VI" dirty="0"/>
            </a:br>
            <a:br>
              <a:rPr lang="en-VI" dirty="0"/>
            </a:br>
            <a:r>
              <a:rPr lang="en-US" b="0" i="0" dirty="0">
                <a:solidFill>
                  <a:srgbClr val="E6EDF3"/>
                </a:solidFill>
                <a:effectLst/>
                <a:latin typeface="-apple-system"/>
              </a:rPr>
              <a:t>This case study focuses on data derived from a Holter monitor, a device that continuously measures and records heart activity, along with several other physical metrics. A noteworthy feature among the measured metrics is heart rate variability (HRV), which reflects the variation in time intervals between consecutive heartbeats. All data is labeled with the type of physical activities being performed by the individuals wearing the Holter monitors. </a:t>
            </a: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2406400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7d12f0f90a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27d12f0f90a_6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3"/>
              </a:rPr>
              <a:t>https://www.pexels.com/photo/a-person-holding-a-smartphone-7567228/</a:t>
            </a:r>
            <a:endParaRPr sz="1800">
              <a:latin typeface="Calibri"/>
              <a:ea typeface="Calibri"/>
              <a:cs typeface="Calibri"/>
              <a:sym typeface="Calibri"/>
            </a:endParaRPr>
          </a:p>
          <a:p>
            <a:pPr marL="0" marR="0" lvl="0" indent="0" algn="l" rtl="0">
              <a:spcBef>
                <a:spcPts val="0"/>
              </a:spcBef>
              <a:spcAft>
                <a:spcPts val="0"/>
              </a:spcAft>
              <a:buNone/>
            </a:pPr>
            <a:r>
              <a:rPr lang="en-US" sz="1800">
                <a:latin typeface="Calibri"/>
                <a:ea typeface="Calibri"/>
                <a:cs typeface="Calibri"/>
                <a:sym typeface="Calibri"/>
              </a:rPr>
              <a:t> </a:t>
            </a:r>
            <a:endParaRPr/>
          </a:p>
          <a:p>
            <a:pPr marL="0" lvl="0" indent="0" algn="l" rtl="0">
              <a:spcBef>
                <a:spcPts val="0"/>
              </a:spcBef>
              <a:spcAft>
                <a:spcPts val="0"/>
              </a:spcAft>
              <a:buNone/>
            </a:pPr>
            <a:r>
              <a:rPr lang="en-US" sz="1800" i="1">
                <a:solidFill>
                  <a:srgbClr val="595959"/>
                </a:solidFill>
                <a:latin typeface="Calibri"/>
                <a:ea typeface="Calibri"/>
                <a:cs typeface="Calibri"/>
                <a:sym typeface="Calibri"/>
              </a:rPr>
              <a:t>From &lt;</a:t>
            </a:r>
            <a:r>
              <a:rPr lang="en-US" sz="1800" i="1" u="sng">
                <a:solidFill>
                  <a:srgbClr val="595959"/>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https://www.pexels.com/photo/a-person-holding-a-smartphone-7567228/</a:t>
            </a:r>
            <a:r>
              <a:rPr lang="en-US" sz="1800" i="1">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390" name="Google Shape;390;g27d12f0f90a_6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7d12f0f90a_6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27d12f0f90a_6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Calibri"/>
                <a:ea typeface="Calibri"/>
                <a:cs typeface="Calibri"/>
                <a:sym typeface="Calibri"/>
              </a:rPr>
              <a:t>Photo by </a:t>
            </a:r>
            <a:r>
              <a:rPr lang="en-US" sz="1800" dirty="0" err="1">
                <a:latin typeface="Calibri"/>
                <a:ea typeface="Calibri"/>
                <a:cs typeface="Calibri"/>
                <a:sym typeface="Calibri"/>
              </a:rPr>
              <a:t>Tima</a:t>
            </a:r>
            <a:r>
              <a:rPr lang="en-US" sz="1800" dirty="0">
                <a:latin typeface="Calibri"/>
                <a:ea typeface="Calibri"/>
                <a:cs typeface="Calibri"/>
                <a:sym typeface="Calibri"/>
              </a:rPr>
              <a:t> </a:t>
            </a:r>
            <a:r>
              <a:rPr lang="en-US" sz="1800" dirty="0" err="1">
                <a:latin typeface="Calibri"/>
                <a:ea typeface="Calibri"/>
                <a:cs typeface="Calibri"/>
                <a:sym typeface="Calibri"/>
              </a:rPr>
              <a:t>Miroshnichenko</a:t>
            </a:r>
            <a:r>
              <a:rPr lang="en-US" sz="1800" dirty="0">
                <a:latin typeface="Calibri"/>
                <a:ea typeface="Calibri"/>
                <a:cs typeface="Calibri"/>
                <a:sym typeface="Calibri"/>
              </a:rPr>
              <a:t>: </a:t>
            </a:r>
            <a:r>
              <a:rPr lang="en-US" sz="1800" u="sng" dirty="0">
                <a:solidFill>
                  <a:schemeClr val="hlink"/>
                </a:solidFill>
                <a:latin typeface="Calibri"/>
                <a:ea typeface="Calibri"/>
                <a:cs typeface="Calibri"/>
                <a:sym typeface="Calibri"/>
                <a:hlinkClick r:id="rId3"/>
              </a:rPr>
              <a:t>https://www.pexels.com/photo/a-person-holding-a-smartphone-7567228/</a:t>
            </a:r>
            <a:endParaRPr sz="1800" dirty="0">
              <a:latin typeface="Calibri"/>
              <a:ea typeface="Calibri"/>
              <a:cs typeface="Calibri"/>
              <a:sym typeface="Calibri"/>
            </a:endParaRPr>
          </a:p>
          <a:p>
            <a:pPr marL="0" marR="0" lvl="0" indent="0" algn="l" rtl="0">
              <a:spcBef>
                <a:spcPts val="0"/>
              </a:spcBef>
              <a:spcAft>
                <a:spcPts val="0"/>
              </a:spcAft>
              <a:buNone/>
            </a:pPr>
            <a:r>
              <a:rPr lang="en-US" sz="1800" dirty="0">
                <a:latin typeface="Calibri"/>
                <a:ea typeface="Calibri"/>
                <a:cs typeface="Calibri"/>
                <a:sym typeface="Calibri"/>
              </a:rPr>
              <a:t> </a:t>
            </a:r>
            <a:endParaRPr dirty="0"/>
          </a:p>
          <a:p>
            <a:pPr marL="0" lvl="0" indent="0" algn="l" rtl="0">
              <a:spcBef>
                <a:spcPts val="0"/>
              </a:spcBef>
              <a:spcAft>
                <a:spcPts val="0"/>
              </a:spcAft>
              <a:buNone/>
            </a:pPr>
            <a:r>
              <a:rPr lang="en-US" sz="1800" i="1" dirty="0">
                <a:solidFill>
                  <a:srgbClr val="595959"/>
                </a:solidFill>
                <a:latin typeface="Calibri"/>
                <a:ea typeface="Calibri"/>
                <a:cs typeface="Calibri"/>
                <a:sym typeface="Calibri"/>
              </a:rPr>
              <a:t>From &lt;</a:t>
            </a:r>
            <a:r>
              <a:rPr lang="en-US" sz="1800" i="1" u="sng" dirty="0">
                <a:solidFill>
                  <a:srgbClr val="595959"/>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https://www.pexels.com/photo/a-person-holding-a-smartphone-7567228/</a:t>
            </a:r>
            <a:r>
              <a:rPr lang="en-US" sz="1800" i="1" dirty="0">
                <a:solidFill>
                  <a:srgbClr val="595959"/>
                </a:solidFill>
                <a:latin typeface="Calibri"/>
                <a:ea typeface="Calibri"/>
                <a:cs typeface="Calibri"/>
                <a:sym typeface="Calibri"/>
              </a:rPr>
              <a:t>&gt; </a:t>
            </a:r>
          </a:p>
          <a:p>
            <a:pPr marL="0" lvl="0" indent="0" algn="l" rtl="0">
              <a:spcBef>
                <a:spcPts val="0"/>
              </a:spcBef>
              <a:spcAft>
                <a:spcPts val="0"/>
              </a:spcAft>
              <a:buNone/>
            </a:pPr>
            <a:endParaRPr lang="en-US" sz="1800" i="1" dirty="0">
              <a:solidFill>
                <a:srgbClr val="595959"/>
              </a:solidFill>
              <a:latin typeface="Calibri"/>
              <a:ea typeface="Calibri"/>
              <a:cs typeface="Calibri"/>
              <a:sym typeface="Calibri"/>
            </a:endParaRPr>
          </a:p>
          <a:p>
            <a:r>
              <a:rPr lang="en-US" sz="1200" b="0" i="0" dirty="0">
                <a:solidFill>
                  <a:srgbClr val="58595B"/>
                </a:solidFill>
                <a:effectLst/>
                <a:latin typeface="Roboto" panose="02000000000000000000" pitchFamily="2" charset="0"/>
              </a:rPr>
              <a:t>t-SNE and UMAP are both non-linear, graph-based methods for dimensionality reduction</a:t>
            </a:r>
            <a:endParaRPr lang="en-VI" sz="1000" b="0" i="1" dirty="0">
              <a:solidFill>
                <a:srgbClr val="595959"/>
              </a:solidFill>
              <a:effectLst/>
              <a:latin typeface="Calibri" panose="020F0502020204030204" pitchFamily="34" charset="0"/>
            </a:endParaRPr>
          </a:p>
          <a:p>
            <a:r>
              <a:rPr lang="en-US" sz="1200" b="0" i="0" dirty="0">
                <a:solidFill>
                  <a:srgbClr val="58595B"/>
                </a:solidFill>
                <a:effectLst/>
                <a:latin typeface="Roboto" panose="02000000000000000000" pitchFamily="2" charset="0"/>
              </a:rPr>
              <a:t>t-SNE and UMAP have the same principle and workflow: create a high dimensional graph, then reconstruct it in a lower dimensional space while retaining the structure</a:t>
            </a:r>
            <a:endParaRPr lang="en-VI" sz="1000" b="0" i="1" dirty="0">
              <a:solidFill>
                <a:srgbClr val="595959"/>
              </a:solidFill>
              <a:effectLst/>
              <a:latin typeface="Calibri" panose="020F0502020204030204" pitchFamily="34" charset="0"/>
            </a:endParaRPr>
          </a:p>
          <a:p>
            <a:r>
              <a:rPr lang="en-US" sz="1200" b="0" i="0" dirty="0">
                <a:solidFill>
                  <a:srgbClr val="58595B"/>
                </a:solidFill>
                <a:effectLst/>
                <a:latin typeface="Roboto" panose="02000000000000000000" pitchFamily="2" charset="0"/>
              </a:rPr>
              <a:t>t-SNE moves the high dimensional graph to a lower dimensional space points by points. UMAP compresses that graph</a:t>
            </a:r>
            <a:endParaRPr lang="en-VI" sz="1000" b="0" i="1" dirty="0">
              <a:solidFill>
                <a:srgbClr val="595959"/>
              </a:solidFill>
              <a:effectLst/>
              <a:latin typeface="Calibri" panose="020F0502020204030204" pitchFamily="34" charset="0"/>
            </a:endParaRPr>
          </a:p>
          <a:p>
            <a:pPr algn="l" fontAlgn="base"/>
            <a:r>
              <a:rPr lang="en-VI" sz="1800" b="0" i="0" dirty="0">
                <a:solidFill>
                  <a:srgbClr val="58595B"/>
                </a:solidFill>
                <a:effectLst/>
                <a:latin typeface="Roboto" panose="02000000000000000000" pitchFamily="2" charset="0"/>
              </a:rPr>
              <a:t>T</a:t>
            </a:r>
            <a:r>
              <a:rPr lang="en-US" sz="1800" b="0" i="0" dirty="0">
                <a:solidFill>
                  <a:srgbClr val="58595B"/>
                </a:solidFill>
                <a:effectLst/>
                <a:latin typeface="Roboto" panose="02000000000000000000" pitchFamily="2" charset="0"/>
              </a:rPr>
              <a:t>hey face the same problem: the “distance” must be constrained, otherwise cells will be all connected or isolated. This is the Curse of Dimensionality where data points are so sparse. The constraint is put on the number of neighbors that a cell can pick. </a:t>
            </a:r>
          </a:p>
          <a:p>
            <a:pPr algn="l" fontAlgn="base"/>
            <a:r>
              <a:rPr lang="en-US" sz="1800" b="0" i="0" dirty="0">
                <a:solidFill>
                  <a:srgbClr val="58595B"/>
                </a:solidFill>
                <a:effectLst/>
                <a:latin typeface="Roboto" panose="02000000000000000000" pitchFamily="2" charset="0"/>
              </a:rPr>
              <a:t>For t-SNE</a:t>
            </a:r>
            <a:r>
              <a:rPr lang="en-VI" sz="1800" b="0" i="0" dirty="0">
                <a:solidFill>
                  <a:srgbClr val="58595B"/>
                </a:solidFill>
                <a:effectLst/>
                <a:latin typeface="Roboto" panose="02000000000000000000" pitchFamily="2" charset="0"/>
              </a:rPr>
              <a:t> the parameter to control is </a:t>
            </a:r>
            <a:r>
              <a:rPr lang="en-US" sz="1800" b="0" i="0" dirty="0">
                <a:solidFill>
                  <a:srgbClr val="58595B"/>
                </a:solidFill>
                <a:effectLst/>
                <a:latin typeface="Roboto" panose="02000000000000000000" pitchFamily="2" charset="0"/>
              </a:rPr>
              <a:t>the perplexity. For UMAP, it’s the number of neighbors (</a:t>
            </a:r>
            <a:r>
              <a:rPr lang="en-US" sz="1800" b="0" i="0" dirty="0" err="1">
                <a:solidFill>
                  <a:srgbClr val="58595B"/>
                </a:solidFill>
                <a:effectLst/>
                <a:latin typeface="Roboto" panose="02000000000000000000" pitchFamily="2" charset="0"/>
              </a:rPr>
              <a:t>n_neighbor</a:t>
            </a:r>
            <a:r>
              <a:rPr lang="en-US" sz="1800" b="0" i="0" dirty="0">
                <a:solidFill>
                  <a:srgbClr val="58595B"/>
                </a:solidFill>
                <a:effectLst/>
                <a:latin typeface="Roboto" panose="02000000000000000000" pitchFamily="2" charset="0"/>
              </a:rPr>
              <a:t>). The two parameters are what we should take care of when optimizing our data visualization. </a:t>
            </a:r>
          </a:p>
          <a:p>
            <a:pPr marL="0" lvl="0" indent="0" algn="l" rtl="0">
              <a:spcBef>
                <a:spcPts val="0"/>
              </a:spcBef>
              <a:spcAft>
                <a:spcPts val="0"/>
              </a:spcAft>
              <a:buNone/>
            </a:pPr>
            <a:endParaRPr lang="en-US" sz="1800" dirty="0">
              <a:latin typeface="Calibri"/>
              <a:ea typeface="Calibri"/>
              <a:cs typeface="Calibri"/>
              <a:sym typeface="Calibri"/>
            </a:endParaRPr>
          </a:p>
        </p:txBody>
      </p:sp>
      <p:sp>
        <p:nvSpPr>
          <p:cNvPr id="402" name="Google Shape;402;g27d12f0f90a_6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Tima</a:t>
            </a:r>
            <a:r>
              <a:rPr lang="en-US" sz="1800" dirty="0">
                <a:effectLst/>
                <a:latin typeface="Calibri" panose="020F0502020204030204" pitchFamily="34" charset="0"/>
              </a:rPr>
              <a:t> </a:t>
            </a:r>
            <a:r>
              <a:rPr lang="en-US" sz="1800" dirty="0" err="1">
                <a:effectLst/>
                <a:latin typeface="Calibri" panose="020F0502020204030204" pitchFamily="34" charset="0"/>
              </a:rPr>
              <a:t>Miroshnichenko</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https://www.pexels.com/photo/a-person-holding-a-smartphone-7567228/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https://www.pexels.com/photo/a-person-holding-a-smartphone-7567228/</a:t>
            </a:r>
            <a:r>
              <a:rPr lang="en-US" sz="1800" i="1" dirty="0">
                <a:solidFill>
                  <a:srgbClr val="595959"/>
                </a:solidFill>
                <a:effectLst/>
                <a:latin typeface="Calibri" panose="020F0502020204030204" pitchFamily="34" charset="0"/>
              </a:rPr>
              <a:t>&gt; </a:t>
            </a:r>
          </a:p>
          <a:p>
            <a:endParaRPr lang="en-US" sz="1800" i="1" dirty="0">
              <a:solidFill>
                <a:srgbClr val="595959"/>
              </a:solidFill>
              <a:effectLst/>
              <a:latin typeface="Calibri" panose="020F0502020204030204" pitchFamily="34" charset="0"/>
            </a:endParaRPr>
          </a:p>
          <a:p>
            <a:r>
              <a:rPr lang="en-US" sz="2800" b="0" i="0" dirty="0">
                <a:solidFill>
                  <a:srgbClr val="E8EAED"/>
                </a:solidFill>
                <a:effectLst/>
                <a:latin typeface="Google Sans"/>
              </a:rPr>
              <a:t>t-SNE and UMAP have the same principle and workflow: create a high dimensional graph, then reconstruct it in a lower dimensional space while retaining the structure. t-SNE moves the high dimensional graph to a lower dimensional space points by points. UMAP compresses that graph. </a:t>
            </a:r>
          </a:p>
          <a:p>
            <a:r>
              <a:rPr lang="en-US" sz="2800" b="0" i="0" dirty="0">
                <a:solidFill>
                  <a:srgbClr val="333333"/>
                </a:solidFill>
                <a:effectLst/>
                <a:latin typeface="-apple-system"/>
              </a:rPr>
              <a:t>While both algorithms exhibit strong local clustering and group similar categories together, UMAP much more clearly separates these groups of similar categories from each other. </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22</a:t>
            </a:fld>
            <a:endParaRPr lang="en-US" noProof="0" dirty="0"/>
          </a:p>
        </p:txBody>
      </p:sp>
    </p:spTree>
    <p:extLst>
      <p:ext uri="{BB962C8B-B14F-4D97-AF65-F5344CB8AC3E}">
        <p14:creationId xmlns:p14="http://schemas.microsoft.com/office/powerpoint/2010/main" val="3439712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Tima</a:t>
            </a:r>
            <a:r>
              <a:rPr lang="en-US" sz="1800" dirty="0">
                <a:effectLst/>
                <a:latin typeface="Calibri" panose="020F0502020204030204" pitchFamily="34" charset="0"/>
              </a:rPr>
              <a:t> </a:t>
            </a:r>
            <a:r>
              <a:rPr lang="en-US" sz="1800" dirty="0" err="1">
                <a:effectLst/>
                <a:latin typeface="Calibri" panose="020F0502020204030204" pitchFamily="34" charset="0"/>
              </a:rPr>
              <a:t>Miroshnichenko</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https://www.pexels.com/photo/a-person-holding-a-smartphone-7567228/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https://www.pexels.com/photo/a-person-holding-a-smartphone-7567228/</a:t>
            </a:r>
            <a:r>
              <a:rPr lang="en-US" sz="1800" i="1" dirty="0">
                <a:solidFill>
                  <a:srgbClr val="595959"/>
                </a:solidFill>
                <a:effectLst/>
                <a:latin typeface="Calibri" panose="020F0502020204030204" pitchFamily="34" charset="0"/>
              </a:rPr>
              <a:t>&gt; </a:t>
            </a:r>
          </a:p>
          <a:p>
            <a:endParaRPr lang="en-US" sz="1800" i="1" dirty="0">
              <a:solidFill>
                <a:srgbClr val="595959"/>
              </a:solidFill>
              <a:effectLst/>
              <a:latin typeface="Calibri" panose="020F0502020204030204" pitchFamily="34" charset="0"/>
            </a:endParaRPr>
          </a:p>
          <a:p>
            <a:pPr algn="l"/>
            <a:r>
              <a:rPr lang="en-US" sz="2800" b="0" i="0" dirty="0">
                <a:solidFill>
                  <a:srgbClr val="333333"/>
                </a:solidFill>
                <a:effectLst/>
                <a:latin typeface="-apple-system"/>
              </a:rPr>
              <a:t>Dimensionality reduction is a powerful tool for machine learning practitioners to visualize and understand large, high dimensional datasets. One of the most widely used techniques for visualization is </a:t>
            </a:r>
            <a:r>
              <a:rPr lang="en-US" sz="2800" b="0" i="0" u="none" strike="noStrike" dirty="0">
                <a:solidFill>
                  <a:srgbClr val="0064C8"/>
                </a:solidFill>
                <a:effectLst/>
                <a:latin typeface="-apple-system"/>
                <a:hlinkClick r:id="rId4"/>
              </a:rPr>
              <a:t>t-SNE</a:t>
            </a:r>
            <a:r>
              <a:rPr lang="en-US" sz="2800" b="0" i="0" dirty="0">
                <a:solidFill>
                  <a:srgbClr val="333333"/>
                </a:solidFill>
                <a:effectLst/>
                <a:latin typeface="-apple-system"/>
              </a:rPr>
              <a:t>, but its performance suffers with large datasets and using it correctly can be </a:t>
            </a:r>
            <a:r>
              <a:rPr lang="en-US" sz="2800" b="0" i="0" u="none" strike="noStrike" dirty="0">
                <a:solidFill>
                  <a:srgbClr val="0064C8"/>
                </a:solidFill>
                <a:effectLst/>
                <a:latin typeface="-apple-system"/>
                <a:hlinkClick r:id="rId5"/>
              </a:rPr>
              <a:t>challenging</a:t>
            </a:r>
            <a:r>
              <a:rPr lang="en-US" sz="2800" b="0" i="0" dirty="0">
                <a:solidFill>
                  <a:srgbClr val="333333"/>
                </a:solidFill>
                <a:effectLst/>
                <a:latin typeface="-apple-system"/>
              </a:rPr>
              <a:t>.</a:t>
            </a:r>
          </a:p>
          <a:p>
            <a:pPr algn="l"/>
            <a:r>
              <a:rPr lang="en-US" sz="2800" b="0" i="0" u="none" strike="noStrike" dirty="0">
                <a:solidFill>
                  <a:srgbClr val="0064C8"/>
                </a:solidFill>
                <a:effectLst/>
                <a:latin typeface="-apple-system"/>
                <a:hlinkClick r:id="rId6"/>
              </a:rPr>
              <a:t>UMAP</a:t>
            </a:r>
            <a:r>
              <a:rPr lang="en-US" sz="2800" b="0" i="0" dirty="0">
                <a:solidFill>
                  <a:srgbClr val="333333"/>
                </a:solidFill>
                <a:effectLst/>
                <a:latin typeface="-apple-system"/>
              </a:rPr>
              <a:t> is a new technique by McInnes et al. that offers a number of advantages over t-SNE, most notably increased speed and better preservation of the data's global structure.</a:t>
            </a:r>
          </a:p>
          <a:p>
            <a:r>
              <a:rPr lang="en-US" sz="2800" b="0" i="0" dirty="0">
                <a:solidFill>
                  <a:srgbClr val="333333"/>
                </a:solidFill>
                <a:effectLst/>
                <a:latin typeface="-apple-system"/>
              </a:rPr>
              <a:t>UMAP is fast, scaling well in terms of both dataset size and dimensionality. For example, UMAP can project the 784-dimensional, 70,000-point </a:t>
            </a:r>
            <a:r>
              <a:rPr lang="en-US" sz="2800" b="0" i="0" u="none" strike="noStrike" dirty="0">
                <a:solidFill>
                  <a:srgbClr val="0064C8"/>
                </a:solidFill>
                <a:effectLst/>
                <a:latin typeface="-apple-system"/>
                <a:hlinkClick r:id="rId7"/>
              </a:rPr>
              <a:t>MNIST</a:t>
            </a:r>
            <a:r>
              <a:rPr lang="en-US" sz="2800" b="0" i="0" dirty="0">
                <a:solidFill>
                  <a:srgbClr val="333333"/>
                </a:solidFill>
                <a:effectLst/>
                <a:latin typeface="-apple-system"/>
              </a:rPr>
              <a:t> dataset in less than 3 minutes, compared to 45 minutes for scikit-</a:t>
            </a:r>
            <a:r>
              <a:rPr lang="en-US" sz="2800" b="0" i="0" dirty="0" err="1">
                <a:solidFill>
                  <a:srgbClr val="333333"/>
                </a:solidFill>
                <a:effectLst/>
                <a:latin typeface="-apple-system"/>
              </a:rPr>
              <a:t>learn's</a:t>
            </a:r>
            <a:r>
              <a:rPr lang="en-US" sz="2800" b="0" i="0" dirty="0">
                <a:solidFill>
                  <a:srgbClr val="333333"/>
                </a:solidFill>
                <a:effectLst/>
                <a:latin typeface="-apple-system"/>
              </a:rPr>
              <a:t> t-SNE implementation. Additionally, UMAP tends to better preserve the global structure of the data.</a:t>
            </a:r>
            <a:endParaRPr lang="en-US" sz="1800" b="0" i="1" dirty="0">
              <a:solidFill>
                <a:srgbClr val="595959"/>
              </a:solidFill>
              <a:effectLst/>
              <a:latin typeface="Calibri" panose="020F0502020204030204" pitchFamily="34" charset="0"/>
            </a:endParaRPr>
          </a:p>
          <a:p>
            <a:r>
              <a:rPr lang="en-US" sz="2800" b="0" i="0" dirty="0">
                <a:solidFill>
                  <a:srgbClr val="333333"/>
                </a:solidFill>
                <a:effectLst/>
                <a:latin typeface="-apple-system"/>
              </a:rPr>
              <a:t>While both algorithms exhibit strong local clustering and group similar categories together, UMAP much more clearly separates these groups of similar categories from each other.</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23</a:t>
            </a:fld>
            <a:endParaRPr lang="en-US" noProof="0" dirty="0"/>
          </a:p>
        </p:txBody>
      </p:sp>
    </p:spTree>
    <p:extLst>
      <p:ext uri="{BB962C8B-B14F-4D97-AF65-F5344CB8AC3E}">
        <p14:creationId xmlns:p14="http://schemas.microsoft.com/office/powerpoint/2010/main" val="2741609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Tima</a:t>
            </a:r>
            <a:r>
              <a:rPr lang="en-US" sz="1800" dirty="0">
                <a:effectLst/>
                <a:latin typeface="Calibri" panose="020F0502020204030204" pitchFamily="34" charset="0"/>
              </a:rPr>
              <a:t> </a:t>
            </a:r>
            <a:r>
              <a:rPr lang="en-US" sz="1800" dirty="0" err="1">
                <a:effectLst/>
                <a:latin typeface="Calibri" panose="020F0502020204030204" pitchFamily="34" charset="0"/>
              </a:rPr>
              <a:t>Miroshnichenko</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https://www.pexels.com/photo/a-person-holding-a-smartphone-7567228/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https://www.pexels.com/photo/a-person-holding-a-smartphone-7567228/</a:t>
            </a:r>
            <a:r>
              <a:rPr lang="en-US" sz="1800" i="1" dirty="0">
                <a:solidFill>
                  <a:srgbClr val="595959"/>
                </a:solidFill>
                <a:effectLst/>
                <a:latin typeface="Calibri" panose="020F0502020204030204" pitchFamily="34" charset="0"/>
              </a:rPr>
              <a:t>&gt; </a:t>
            </a: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24</a:t>
            </a:fld>
            <a:endParaRPr lang="en-US" noProof="0" dirty="0"/>
          </a:p>
        </p:txBody>
      </p:sp>
    </p:spTree>
    <p:extLst>
      <p:ext uri="{BB962C8B-B14F-4D97-AF65-F5344CB8AC3E}">
        <p14:creationId xmlns:p14="http://schemas.microsoft.com/office/powerpoint/2010/main" val="2733834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Tima</a:t>
            </a:r>
            <a:r>
              <a:rPr lang="en-US" sz="1800" dirty="0">
                <a:effectLst/>
                <a:latin typeface="Calibri" panose="020F0502020204030204" pitchFamily="34" charset="0"/>
              </a:rPr>
              <a:t> </a:t>
            </a:r>
            <a:r>
              <a:rPr lang="en-US" sz="1800" dirty="0" err="1">
                <a:effectLst/>
                <a:latin typeface="Calibri" panose="020F0502020204030204" pitchFamily="34" charset="0"/>
              </a:rPr>
              <a:t>Miroshnichenko</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https://www.pexels.com/photo/a-person-holding-a-smartphone-7567228/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https://www.pexels.com/photo/a-person-holding-a-smartphone-7567228/</a:t>
            </a:r>
            <a:r>
              <a:rPr lang="en-US" sz="1800" i="1" dirty="0">
                <a:solidFill>
                  <a:srgbClr val="595959"/>
                </a:solidFill>
                <a:effectLst/>
                <a:latin typeface="Calibri" panose="020F0502020204030204" pitchFamily="34" charset="0"/>
              </a:rPr>
              <a:t>&gt; </a:t>
            </a:r>
          </a:p>
          <a:p>
            <a:endParaRPr lang="en-US" sz="1800" i="1" dirty="0">
              <a:solidFill>
                <a:srgbClr val="595959"/>
              </a:solidFill>
              <a:effectLst/>
              <a:latin typeface="Calibri" panose="020F0502020204030204" pitchFamily="34" charset="0"/>
            </a:endParaRPr>
          </a:p>
          <a:p>
            <a:r>
              <a:rPr lang="en-US" sz="2800" b="1" i="0" dirty="0">
                <a:solidFill>
                  <a:srgbClr val="232629"/>
                </a:solidFill>
                <a:effectLst/>
                <a:latin typeface="-apple-system"/>
              </a:rPr>
              <a:t>t-SNE tends to suffer from "overcrowding" </a:t>
            </a:r>
            <a:endParaRPr lang="en-US" sz="1800" b="1" i="1" dirty="0">
              <a:solidFill>
                <a:srgbClr val="595959"/>
              </a:solidFill>
              <a:effectLst/>
              <a:latin typeface="Calibri" panose="020F0502020204030204" pitchFamily="34" charset="0"/>
            </a:endParaRPr>
          </a:p>
          <a:p>
            <a:r>
              <a:rPr lang="en-US" sz="2800" b="0" i="0" dirty="0">
                <a:solidFill>
                  <a:srgbClr val="232629"/>
                </a:solidFill>
                <a:effectLst/>
                <a:latin typeface="-apple-system"/>
              </a:rPr>
              <a:t>All clusters get clumped together (the exact reason for this is not very clear) and the only known way to counter-balance </a:t>
            </a:r>
            <a:endParaRPr lang="en-US" sz="1800" b="1" i="1" dirty="0">
              <a:solidFill>
                <a:srgbClr val="595959"/>
              </a:solidFill>
              <a:effectLst/>
              <a:latin typeface="Calibri" panose="020F0502020204030204" pitchFamily="34" charset="0"/>
            </a:endParaRPr>
          </a:p>
          <a:p>
            <a:r>
              <a:rPr lang="en-US" sz="2800" b="0" i="0" dirty="0">
                <a:solidFill>
                  <a:srgbClr val="232629"/>
                </a:solidFill>
                <a:effectLst/>
                <a:latin typeface="-apple-system"/>
              </a:rPr>
              <a:t>UMAP pull clusters much further apart</a:t>
            </a:r>
          </a:p>
          <a:p>
            <a:pPr algn="l"/>
            <a:r>
              <a:rPr lang="en-US" sz="1800" b="1" i="0" dirty="0">
                <a:solidFill>
                  <a:srgbClr val="333333"/>
                </a:solidFill>
                <a:effectLst/>
                <a:latin typeface="-apple-system"/>
              </a:rPr>
              <a:t>Hyperparameters really matter</a:t>
            </a:r>
          </a:p>
          <a:p>
            <a:pPr algn="l"/>
            <a:r>
              <a:rPr lang="en-US" sz="1800" b="0" i="0" dirty="0">
                <a:solidFill>
                  <a:srgbClr val="333333"/>
                </a:solidFill>
                <a:effectLst/>
                <a:latin typeface="-apple-system"/>
              </a:rPr>
              <a:t>Choosing good values isn't easy, and depends on both the data and your goals (</a:t>
            </a:r>
            <a:r>
              <a:rPr lang="en-US" sz="1800" b="0" i="0" dirty="0" err="1">
                <a:solidFill>
                  <a:srgbClr val="333333"/>
                </a:solidFill>
                <a:effectLst/>
                <a:latin typeface="-apple-system"/>
              </a:rPr>
              <a:t>eg</a:t>
            </a:r>
            <a:r>
              <a:rPr lang="en-US" sz="1800" b="0" i="0" dirty="0">
                <a:solidFill>
                  <a:srgbClr val="333333"/>
                </a:solidFill>
                <a:effectLst/>
                <a:latin typeface="-apple-system"/>
              </a:rPr>
              <a:t>, how tightly packed the projection ought to be). This is where UMAP's speed is a big advantage - By running UMAP multiple times with a variety of hyperparameters, you can get a better sense of how the projection is affected by its parameters.</a:t>
            </a:r>
          </a:p>
          <a:p>
            <a:endParaRPr lang="en-VI" sz="1800" i="1" dirty="0">
              <a:solidFill>
                <a:srgbClr val="595959"/>
              </a:solidFill>
              <a:effectLst/>
              <a:latin typeface="Calibri" panose="020F0502020204030204" pitchFamily="34" charset="0"/>
            </a:endParaRPr>
          </a:p>
          <a:p>
            <a:r>
              <a:rPr lang="en-US" sz="2800" dirty="0" err="1"/>
              <a:t>n_neighbors</a:t>
            </a:r>
            <a:r>
              <a:rPr lang="en-US" sz="2800" b="0" i="0" dirty="0">
                <a:solidFill>
                  <a:srgbClr val="333333"/>
                </a:solidFill>
                <a:effectLst/>
                <a:latin typeface="-apple-system"/>
              </a:rPr>
              <a:t> - the number of approximate nearest neighbors used to construct the initial high-dimensional graph. It effectively controls how UMAP balances local versus global structure - low values will push UMAP to focus more on local structure by constraining the number of neighboring points considered when analyzing the data in high dimensions, while high values will push UMAP towards representing the big-picture structure while losing fine detail</a:t>
            </a:r>
          </a:p>
          <a:p>
            <a:r>
              <a:rPr lang="en-US" sz="2800" dirty="0" err="1"/>
              <a:t>min_dist</a:t>
            </a:r>
            <a:r>
              <a:rPr lang="en-US" sz="2800" b="0" i="0" dirty="0">
                <a:solidFill>
                  <a:srgbClr val="333333"/>
                </a:solidFill>
                <a:effectLst/>
                <a:latin typeface="-apple-system"/>
              </a:rPr>
              <a:t>, or the minimum distance between points in low-dimensional space. This parameter controls how tightly UMAP clumps points together, with low values leading to more tightly packed embeddings. Larger values of </a:t>
            </a:r>
            <a:r>
              <a:rPr lang="en-US" sz="2800" dirty="0" err="1"/>
              <a:t>min_dist</a:t>
            </a:r>
            <a:r>
              <a:rPr lang="en-US" sz="2800" b="0" i="0" dirty="0">
                <a:solidFill>
                  <a:srgbClr val="333333"/>
                </a:solidFill>
                <a:effectLst/>
                <a:latin typeface="-apple-system"/>
              </a:rPr>
              <a:t> will make UMAP pack points together more loosely, focusing instead on the preservation of the broad topological structure.</a:t>
            </a:r>
          </a:p>
          <a:p>
            <a:endParaRPr lang="en-US" sz="2800" b="0" i="0" dirty="0">
              <a:solidFill>
                <a:srgbClr val="333333"/>
              </a:solidFill>
              <a:effectLst/>
              <a:latin typeface="-apple-system"/>
            </a:endParaRPr>
          </a:p>
          <a:p>
            <a:r>
              <a:rPr lang="en-US" sz="4000" dirty="0"/>
              <a:t>A method often recommended for initialization in t-SNE is principal component analysis (PCA)</a:t>
            </a:r>
          </a:p>
          <a:p>
            <a:r>
              <a:rPr lang="en-US" sz="4000" dirty="0"/>
              <a:t>t-SNE and UMAP with random initialization perform similarly poorly, whereas t-SNE and UMAP with PCA and </a:t>
            </a:r>
            <a:r>
              <a:rPr lang="en-US" sz="5400" dirty="0"/>
              <a:t>Laplacian eigenmaps</a:t>
            </a:r>
            <a:r>
              <a:rPr lang="en-US" sz="4000" dirty="0"/>
              <a:t> initialization, respectively, perform similarly well</a:t>
            </a:r>
            <a:endParaRPr lang="en-US" sz="2800" b="0" i="0" dirty="0">
              <a:solidFill>
                <a:srgbClr val="333333"/>
              </a:solidFill>
              <a:effectLst/>
              <a:latin typeface="-apple-system"/>
            </a:endParaRPr>
          </a:p>
          <a:p>
            <a:endParaRPr lang="en-US" sz="2800" b="0" i="0" dirty="0">
              <a:solidFill>
                <a:srgbClr val="333333"/>
              </a:solidFill>
              <a:effectLst/>
              <a:latin typeface="-apple-system"/>
            </a:endParaRPr>
          </a:p>
          <a:p>
            <a:pPr algn="l"/>
            <a:r>
              <a:rPr lang="en-US" sz="4000" b="1" i="0" dirty="0">
                <a:solidFill>
                  <a:srgbClr val="333333"/>
                </a:solidFill>
                <a:effectLst/>
                <a:latin typeface="-apple-system"/>
              </a:rPr>
              <a:t>Cluster sizes in a UMAP plot mean nothing</a:t>
            </a:r>
          </a:p>
          <a:p>
            <a:pPr algn="l"/>
            <a:r>
              <a:rPr lang="en-US" sz="4000" b="0" i="0" dirty="0">
                <a:solidFill>
                  <a:srgbClr val="333333"/>
                </a:solidFill>
                <a:effectLst/>
                <a:latin typeface="-apple-system"/>
              </a:rPr>
              <a:t>Just as in t-SNE, the size of clusters relative to each other is essentially meaningless. This is because UMAP uses local notions of distance to construct its high-dimensional graph representation.</a:t>
            </a:r>
          </a:p>
          <a:p>
            <a:pPr algn="l"/>
            <a:r>
              <a:rPr lang="en-US" sz="4000" b="1" i="0" dirty="0">
                <a:solidFill>
                  <a:srgbClr val="333333"/>
                </a:solidFill>
                <a:effectLst/>
                <a:latin typeface="-apple-system"/>
              </a:rPr>
              <a:t>Distances between clusters might not mean anything</a:t>
            </a:r>
          </a:p>
          <a:p>
            <a:pPr algn="l"/>
            <a:r>
              <a:rPr lang="en-US" sz="4000" b="0" i="0" dirty="0">
                <a:solidFill>
                  <a:srgbClr val="333333"/>
                </a:solidFill>
                <a:effectLst/>
                <a:latin typeface="-apple-system"/>
              </a:rPr>
              <a:t>Likewise, the distances between clusters is likely to be meaningless. While it's true that the global positions of clusters are better preserved in UMAP, the distances between them are not meaningful. Again, this is due to using local distances when constructing the graph.</a:t>
            </a:r>
          </a:p>
          <a:p>
            <a:pPr algn="l"/>
            <a:r>
              <a:rPr lang="en-US" sz="4000" b="1" i="0" dirty="0">
                <a:solidFill>
                  <a:srgbClr val="333333"/>
                </a:solidFill>
                <a:effectLst/>
                <a:latin typeface="-apple-system"/>
              </a:rPr>
              <a:t>Random noise doesn’t always look random.</a:t>
            </a:r>
          </a:p>
          <a:p>
            <a:pPr algn="l"/>
            <a:r>
              <a:rPr lang="en-US" sz="4000" b="0" i="0" dirty="0">
                <a:solidFill>
                  <a:srgbClr val="333333"/>
                </a:solidFill>
                <a:effectLst/>
                <a:latin typeface="-apple-system"/>
              </a:rPr>
              <a:t>Especially at low values of </a:t>
            </a:r>
            <a:r>
              <a:rPr lang="en-US" sz="4000" b="0" i="0" dirty="0" err="1">
                <a:solidFill>
                  <a:srgbClr val="333333"/>
                </a:solidFill>
                <a:effectLst/>
                <a:latin typeface="-apple-system"/>
              </a:rPr>
              <a:t>n_neighbors</a:t>
            </a:r>
            <a:r>
              <a:rPr lang="en-US" sz="4000" b="0" i="0" dirty="0">
                <a:solidFill>
                  <a:srgbClr val="333333"/>
                </a:solidFill>
                <a:effectLst/>
                <a:latin typeface="-apple-system"/>
              </a:rPr>
              <a:t>, spurious clustering can be observed.</a:t>
            </a:r>
          </a:p>
          <a:p>
            <a:pPr algn="l"/>
            <a:r>
              <a:rPr lang="en-US" sz="4000" b="1" i="0" dirty="0">
                <a:solidFill>
                  <a:srgbClr val="333333"/>
                </a:solidFill>
                <a:effectLst/>
                <a:latin typeface="-apple-system"/>
              </a:rPr>
              <a:t>You may need more than one plot</a:t>
            </a:r>
          </a:p>
          <a:p>
            <a:pPr algn="l"/>
            <a:r>
              <a:rPr lang="en-US" sz="4000" b="0" i="0" dirty="0">
                <a:solidFill>
                  <a:srgbClr val="333333"/>
                </a:solidFill>
                <a:effectLst/>
                <a:latin typeface="-apple-system"/>
              </a:rPr>
              <a:t>Since the UMAP algorithm is stochastic (</a:t>
            </a:r>
            <a:r>
              <a:rPr lang="en-US" sz="5400" b="0" i="0" dirty="0">
                <a:solidFill>
                  <a:srgbClr val="E2EEFF"/>
                </a:solidFill>
                <a:effectLst/>
                <a:latin typeface="Google Sans"/>
              </a:rPr>
              <a:t>property of being well described by a random probability distribution - </a:t>
            </a:r>
            <a:r>
              <a:rPr lang="en-US" sz="7200" b="0" i="0" dirty="0">
                <a:solidFill>
                  <a:srgbClr val="BDC1C6"/>
                </a:solidFill>
                <a:effectLst/>
                <a:latin typeface="Google Sans"/>
              </a:rPr>
              <a:t>Stochastic is synonymous with "random."</a:t>
            </a:r>
            <a:r>
              <a:rPr lang="en-US" sz="5400" b="0" i="0" dirty="0">
                <a:solidFill>
                  <a:srgbClr val="BDC1C6"/>
                </a:solidFill>
                <a:effectLst/>
                <a:latin typeface="Google Sans"/>
              </a:rPr>
              <a:t>) </a:t>
            </a:r>
            <a:r>
              <a:rPr lang="en-US" sz="4000" b="0" i="0" dirty="0">
                <a:solidFill>
                  <a:srgbClr val="333333"/>
                </a:solidFill>
                <a:effectLst/>
                <a:latin typeface="-apple-system"/>
              </a:rPr>
              <a:t>, different runs with the same hyperparameters can yield different results. Additionally, since the choice of hyperparameters is so important, it can be very useful to run the projection multiple times with various hyperparameters.</a:t>
            </a:r>
          </a:p>
          <a:p>
            <a:pPr algn="l"/>
            <a:endParaRPr lang="en-US" sz="2800" b="0" i="0" dirty="0">
              <a:solidFill>
                <a:srgbClr val="333333"/>
              </a:solidFill>
              <a:effectLst/>
              <a:latin typeface="-apple-system"/>
            </a:endParaRPr>
          </a:p>
          <a:p>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25</a:t>
            </a:fld>
            <a:endParaRPr lang="en-US" noProof="0" dirty="0"/>
          </a:p>
        </p:txBody>
      </p:sp>
    </p:spTree>
    <p:extLst>
      <p:ext uri="{BB962C8B-B14F-4D97-AF65-F5344CB8AC3E}">
        <p14:creationId xmlns:p14="http://schemas.microsoft.com/office/powerpoint/2010/main" val="3173902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d24b93a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27d24b93a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3"/>
              </a:rPr>
              <a:t>https://www.pexels.com/photo/a-person-holding-a-smartphone-7567228/</a:t>
            </a:r>
            <a:endParaRPr sz="1800">
              <a:latin typeface="Calibri"/>
              <a:ea typeface="Calibri"/>
              <a:cs typeface="Calibri"/>
              <a:sym typeface="Calibri"/>
            </a:endParaRPr>
          </a:p>
          <a:p>
            <a:pPr marL="0" marR="0" lvl="0" indent="0" algn="l" rtl="0">
              <a:spcBef>
                <a:spcPts val="0"/>
              </a:spcBef>
              <a:spcAft>
                <a:spcPts val="0"/>
              </a:spcAft>
              <a:buNone/>
            </a:pPr>
            <a:r>
              <a:rPr lang="en-US" sz="1800">
                <a:latin typeface="Calibri"/>
                <a:ea typeface="Calibri"/>
                <a:cs typeface="Calibri"/>
                <a:sym typeface="Calibri"/>
              </a:rPr>
              <a:t> </a:t>
            </a:r>
            <a:endParaRPr/>
          </a:p>
          <a:p>
            <a:pPr marL="0" lvl="0" indent="0" algn="l" rtl="0">
              <a:spcBef>
                <a:spcPts val="0"/>
              </a:spcBef>
              <a:spcAft>
                <a:spcPts val="0"/>
              </a:spcAft>
              <a:buNone/>
            </a:pPr>
            <a:r>
              <a:rPr lang="en-US" sz="1800" i="1">
                <a:solidFill>
                  <a:srgbClr val="595959"/>
                </a:solidFill>
                <a:latin typeface="Calibri"/>
                <a:ea typeface="Calibri"/>
                <a:cs typeface="Calibri"/>
                <a:sym typeface="Calibri"/>
              </a:rPr>
              <a:t>From &lt;</a:t>
            </a:r>
            <a:r>
              <a:rPr lang="en-US" sz="1800" i="1" u="sng">
                <a:solidFill>
                  <a:srgbClr val="595959"/>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https://www.pexels.com/photo/a-person-holding-a-smartphone-7567228/</a:t>
            </a:r>
            <a:r>
              <a:rPr lang="en-US" sz="1800" i="1">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465" name="Google Shape;465;g27d24b93a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3"/>
              </a:rPr>
              <a:t>https://www.pexels.com/photo/a-person-holding-a-smartphone-7567228/</a:t>
            </a:r>
            <a:endParaRPr sz="1800">
              <a:latin typeface="Calibri"/>
              <a:ea typeface="Calibri"/>
              <a:cs typeface="Calibri"/>
              <a:sym typeface="Calibri"/>
            </a:endParaRPr>
          </a:p>
          <a:p>
            <a:pPr marL="0" marR="0" lvl="0" indent="0" algn="l" rtl="0">
              <a:spcBef>
                <a:spcPts val="0"/>
              </a:spcBef>
              <a:spcAft>
                <a:spcPts val="0"/>
              </a:spcAft>
              <a:buNone/>
            </a:pPr>
            <a:r>
              <a:rPr lang="en-US" sz="1800">
                <a:latin typeface="Calibri"/>
                <a:ea typeface="Calibri"/>
                <a:cs typeface="Calibri"/>
                <a:sym typeface="Calibri"/>
              </a:rPr>
              <a:t> </a:t>
            </a:r>
            <a:endParaRPr/>
          </a:p>
          <a:p>
            <a:pPr marL="0" lvl="0" indent="0" algn="l" rtl="0">
              <a:spcBef>
                <a:spcPts val="0"/>
              </a:spcBef>
              <a:spcAft>
                <a:spcPts val="0"/>
              </a:spcAft>
              <a:buNone/>
            </a:pPr>
            <a:r>
              <a:rPr lang="en-US" sz="1800" i="1">
                <a:solidFill>
                  <a:srgbClr val="595959"/>
                </a:solidFill>
                <a:latin typeface="Calibri"/>
                <a:ea typeface="Calibri"/>
                <a:cs typeface="Calibri"/>
                <a:sym typeface="Calibri"/>
              </a:rPr>
              <a:t>From &lt;</a:t>
            </a:r>
            <a:r>
              <a:rPr lang="en-US" sz="1800" i="1" u="sng">
                <a:solidFill>
                  <a:srgbClr val="595959"/>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https://www.pexels.com/photo/a-person-holding-a-smartphone-7567228/</a:t>
            </a:r>
            <a:r>
              <a:rPr lang="en-US" sz="1800" i="1">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484" name="Google Shape;48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7d092b0f2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27d092b0f2c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5" name="Google Shape;475;g27d092b0f2c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d092b0f2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27d092b0f2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6" name="Google Shape;486;g27d092b0f2c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Academics and Researchers | Zephyr™ Performance Systems (zephyranywhere.com)</a:t>
            </a:r>
            <a:r>
              <a:rPr lang="en-US" dirty="0"/>
              <a:t>  Photo from https://www.zephyranywhere.com/</a:t>
            </a:r>
            <a:endParaRPr lang="en-VI" dirty="0"/>
          </a:p>
          <a:p>
            <a:endParaRPr lang="en-VI" dirty="0"/>
          </a:p>
          <a:p>
            <a:r>
              <a:rPr lang="en-US" b="0" i="0" dirty="0">
                <a:solidFill>
                  <a:srgbClr val="E6EDF3"/>
                </a:solidFill>
                <a:effectLst/>
                <a:latin typeface="-apple-system"/>
              </a:rPr>
              <a:t>The dataset encompasses time-series data collected from Holter monitors, encompassing a range of physical metrics like heart rate variability, respiratory rate, oxygen saturation, and body temperature. Each data point is annotated with a corresponding physical activity label, which could include activities like running, walking, swimming, cycling, or resting. The breadth of these activities provides a good basis for exploring the ways in which these physical metrics respond to different types of exertion.</a:t>
            </a:r>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105746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7d092b0f2c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27d092b0f2c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19" name="Google Shape;519;g27d092b0f2c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7d092b0f2c_0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27d092b0f2c_0_2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34" name="Google Shape;534;g27d092b0f2c_0_2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7d092b0f2c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g27d092b0f2c_0_2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44" name="Google Shape;544;g27d092b0f2c_0_2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7d092b0f2c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27d092b0f2c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61" name="Google Shape;561;g27d092b0f2c_0_3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d092b0f2c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27d092b0f2c_0_3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73" name="Google Shape;573;g27d092b0f2c_0_3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7d092b0f2c_0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g27d092b0f2c_0_4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83" name="Google Shape;583;g27d092b0f2c_0_4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7d092b0f2c_0_4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7d092b0f2c_0_4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95" name="Google Shape;595;g27d092b0f2c_0_4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7d092b0f2c_0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27d092b0f2c_0_4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3"/>
              </a:rPr>
              <a:t>https://www.pexels.com/photo/a-person-holding-a-smartphone-7567228/</a:t>
            </a:r>
            <a:endParaRPr sz="1800">
              <a:latin typeface="Calibri"/>
              <a:ea typeface="Calibri"/>
              <a:cs typeface="Calibri"/>
              <a:sym typeface="Calibri"/>
            </a:endParaRPr>
          </a:p>
          <a:p>
            <a:pPr marL="0" marR="0" lvl="0" indent="0" algn="l" rtl="0">
              <a:spcBef>
                <a:spcPts val="0"/>
              </a:spcBef>
              <a:spcAft>
                <a:spcPts val="0"/>
              </a:spcAft>
              <a:buNone/>
            </a:pPr>
            <a:r>
              <a:rPr lang="en-US" sz="1800">
                <a:latin typeface="Calibri"/>
                <a:ea typeface="Calibri"/>
                <a:cs typeface="Calibri"/>
                <a:sym typeface="Calibri"/>
              </a:rPr>
              <a:t> </a:t>
            </a:r>
            <a:endParaRPr/>
          </a:p>
          <a:p>
            <a:pPr marL="0" lvl="0" indent="0" algn="l" rtl="0">
              <a:spcBef>
                <a:spcPts val="0"/>
              </a:spcBef>
              <a:spcAft>
                <a:spcPts val="0"/>
              </a:spcAft>
              <a:buNone/>
            </a:pPr>
            <a:r>
              <a:rPr lang="en-US" sz="1800" i="1">
                <a:solidFill>
                  <a:srgbClr val="595959"/>
                </a:solidFill>
                <a:latin typeface="Calibri"/>
                <a:ea typeface="Calibri"/>
                <a:cs typeface="Calibri"/>
                <a:sym typeface="Calibri"/>
              </a:rPr>
              <a:t>From &lt;</a:t>
            </a:r>
            <a:r>
              <a:rPr lang="en-US" sz="1800" i="1" u="sng">
                <a:solidFill>
                  <a:srgbClr val="595959"/>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https://www.pexels.com/photo/a-person-holding-a-smartphone-7567228/</a:t>
            </a:r>
            <a:r>
              <a:rPr lang="en-US" sz="1800" i="1">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606" name="Google Shape;606;g27d092b0f2c_0_4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7d092b0f2c_0_4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g27d092b0f2c_0_4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17" name="Google Shape;617;g27d092b0f2c_0_4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7d092b0f2c_0_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g27d092b0f2c_0_4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28" name="Google Shape;628;g27d092b0f2c_0_4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Pixabay</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https://www.pexels.com/photo/abstract-accuracy-accurate-aim-262438/</a:t>
            </a:r>
            <a:r>
              <a:rPr lang="en-US" sz="1800" dirty="0">
                <a:effectLst/>
                <a:latin typeface="Calibri" panose="020F0502020204030204" pitchFamily="34" charset="0"/>
              </a:rPr>
              <a:t> </a:t>
            </a:r>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https://www.pexels.com/photo/abstract-accuracy-accurate-aim-262438/</a:t>
            </a:r>
            <a:r>
              <a:rPr lang="en-US" sz="1800" i="1" dirty="0">
                <a:solidFill>
                  <a:srgbClr val="595959"/>
                </a:solidFill>
                <a:effectLst/>
                <a:latin typeface="Calibri" panose="020F0502020204030204" pitchFamily="34" charset="0"/>
              </a:rPr>
              <a:t>&gt; </a:t>
            </a:r>
            <a:endParaRPr lang="en-US" sz="1800" dirty="0">
              <a:effectLst/>
              <a:latin typeface="Calibri" panose="020F0502020204030204" pitchFamily="34" charset="0"/>
            </a:endParaRPr>
          </a:p>
          <a:p>
            <a:endParaRPr lang="en-VI" dirty="0"/>
          </a:p>
          <a:p>
            <a:r>
              <a:rPr lang="en-US" b="0" i="0" dirty="0">
                <a:solidFill>
                  <a:srgbClr val="E6EDF3"/>
                </a:solidFill>
                <a:effectLst/>
                <a:latin typeface="-apple-system"/>
              </a:rPr>
              <a:t>The primary objectives of this case study are twofold: first, to identify and explain similarities among the different types of physical activities based on the given metrics; second, to develop a predictive model that can accurately classify the type of activity given the recorded data.</a:t>
            </a:r>
            <a:endParaRPr lang="en-VI" b="0" i="0" dirty="0">
              <a:solidFill>
                <a:srgbClr val="E6EDF3"/>
              </a:solidFill>
              <a:effectLst/>
              <a:latin typeface="-apple-system"/>
            </a:endParaRPr>
          </a:p>
          <a:p>
            <a:endParaRPr lang="en-VI" b="0" i="0" dirty="0">
              <a:solidFill>
                <a:srgbClr val="E6EDF3"/>
              </a:solidFill>
              <a:effectLst/>
              <a:latin typeface="-apple-system"/>
            </a:endParaRPr>
          </a:p>
          <a:p>
            <a:pPr algn="l"/>
            <a:r>
              <a:rPr lang="en-US" b="0" i="0" dirty="0">
                <a:solidFill>
                  <a:srgbClr val="E6EDF3"/>
                </a:solidFill>
                <a:effectLst/>
                <a:latin typeface="-apple-system"/>
              </a:rPr>
              <a:t>The tasks for this case study are divided into two parts. The first involves conducting exploratory data analysis to uncover similarities among different physical activities. The focus is on finding patterns and drawing conclusions based on the recorded physical metrics, particularly HRV.</a:t>
            </a:r>
          </a:p>
          <a:p>
            <a:pPr algn="l"/>
            <a:r>
              <a:rPr lang="en-US" b="0" i="0" dirty="0">
                <a:solidFill>
                  <a:srgbClr val="E6EDF3"/>
                </a:solidFill>
                <a:effectLst/>
                <a:latin typeface="-apple-system"/>
              </a:rPr>
              <a:t>The second task requires creating a predictive model capable of accurately identifying the type of physical activity from the provided Holter monitor data.</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2092128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effectLst/>
                <a:latin typeface="Inter"/>
                <a:hlinkClick r:id="rId3"/>
              </a:rPr>
              <a:t>https://github.com/a1441/Summer_School_2023/tree/main</a:t>
            </a:r>
            <a:br>
              <a:rPr lang="en-US" b="0" i="0" u="none" strike="noStrike" dirty="0">
                <a:effectLst/>
                <a:latin typeface="Inter"/>
                <a:hlinkClick r:id="rId3"/>
              </a:rPr>
            </a:br>
            <a:endParaRPr lang="en-US" b="0" i="0" u="none" strike="noStrike" dirty="0">
              <a:effectLst/>
              <a:latin typeface="Inter"/>
              <a:hlinkClick r:id="rId3"/>
            </a:endParaRPr>
          </a:p>
          <a:p>
            <a:r>
              <a:rPr lang="en-US" b="0" i="0" u="none" strike="noStrike" dirty="0">
                <a:effectLst/>
                <a:latin typeface="Inter"/>
                <a:hlinkClick r:id="rId3"/>
              </a:rPr>
              <a:t>GitHub</a:t>
            </a:r>
            <a:r>
              <a:rPr lang="en-US" b="0" i="0" dirty="0">
                <a:solidFill>
                  <a:srgbClr val="1A1A1A"/>
                </a:solidFill>
                <a:effectLst/>
                <a:latin typeface="Inter"/>
              </a:rPr>
              <a:t> icon by </a:t>
            </a:r>
            <a:r>
              <a:rPr lang="en-US" b="0" i="0" u="none" strike="noStrike" dirty="0">
                <a:effectLst/>
                <a:latin typeface="Inter"/>
                <a:hlinkClick r:id="rId4"/>
              </a:rPr>
              <a:t>Icons8</a:t>
            </a:r>
            <a:r>
              <a:rPr lang="en-US" b="0" i="0" u="none" strike="noStrike" dirty="0">
                <a:effectLst/>
                <a:latin typeface="Inter"/>
              </a:rPr>
              <a:t> </a:t>
            </a:r>
            <a:r>
              <a:rPr lang="en-US" dirty="0"/>
              <a:t>&lt;a target="_blank" </a:t>
            </a:r>
            <a:r>
              <a:rPr lang="en-US" dirty="0" err="1"/>
              <a:t>href</a:t>
            </a:r>
            <a:r>
              <a:rPr lang="en-US" dirty="0"/>
              <a:t>="https://icons8.com/icon/4Z2nCrz5iPY2/</a:t>
            </a:r>
            <a:r>
              <a:rPr lang="en-US" dirty="0" err="1"/>
              <a:t>github</a:t>
            </a:r>
            <a:r>
              <a:rPr lang="en-US" dirty="0"/>
              <a:t>"&gt;GitHub&lt;/a&gt; icon by &lt;a target="_blank" </a:t>
            </a:r>
            <a:r>
              <a:rPr lang="en-US" dirty="0" err="1"/>
              <a:t>href</a:t>
            </a:r>
            <a:r>
              <a:rPr lang="en-US" dirty="0"/>
              <a:t>="https://icons8.com"&gt;Icons8&lt;/a&gt;</a:t>
            </a:r>
          </a:p>
          <a:p>
            <a:r>
              <a:rPr lang="en-US" b="0" i="0" u="none" strike="noStrike" dirty="0">
                <a:effectLst/>
                <a:latin typeface="Inter"/>
                <a:hlinkClick r:id="rId5"/>
              </a:rPr>
              <a:t>LinkedIn</a:t>
            </a:r>
            <a:r>
              <a:rPr lang="en-US" b="0" i="0" dirty="0">
                <a:solidFill>
                  <a:srgbClr val="1A1A1A"/>
                </a:solidFill>
                <a:effectLst/>
                <a:latin typeface="Inter"/>
              </a:rPr>
              <a:t> icon by </a:t>
            </a:r>
            <a:r>
              <a:rPr lang="en-US" b="0" i="0" u="none" strike="noStrike" dirty="0">
                <a:effectLst/>
                <a:latin typeface="Inter"/>
                <a:hlinkClick r:id="rId4"/>
              </a:rPr>
              <a:t>Icons8</a:t>
            </a:r>
            <a:r>
              <a:rPr lang="en-US" b="0" i="0" u="none" strike="noStrike" dirty="0">
                <a:effectLst/>
                <a:latin typeface="Inter"/>
              </a:rPr>
              <a:t> </a:t>
            </a:r>
            <a:r>
              <a:rPr lang="en-US" dirty="0"/>
              <a:t>&lt;a target="_blank" </a:t>
            </a:r>
            <a:r>
              <a:rPr lang="en-US" dirty="0" err="1"/>
              <a:t>href</a:t>
            </a:r>
            <a:r>
              <a:rPr lang="en-US" dirty="0"/>
              <a:t>="https://icons8.com/icon/8808/</a:t>
            </a:r>
            <a:r>
              <a:rPr lang="en-US" dirty="0" err="1"/>
              <a:t>linkedin</a:t>
            </a:r>
            <a:r>
              <a:rPr lang="en-US" dirty="0"/>
              <a:t>"&gt;LinkedIn&lt;/a&gt; icon by &lt;a target="_blank" </a:t>
            </a:r>
            <a:r>
              <a:rPr lang="en-US" dirty="0" err="1"/>
              <a:t>href</a:t>
            </a:r>
            <a:r>
              <a:rPr lang="en-US" dirty="0"/>
              <a:t>="https://icons8.com"&gt;Icons8&lt;/a&gt;</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40</a:t>
            </a:fld>
            <a:endParaRPr lang="en-US" noProof="0" dirty="0"/>
          </a:p>
        </p:txBody>
      </p:sp>
    </p:spTree>
    <p:extLst>
      <p:ext uri="{BB962C8B-B14F-4D97-AF65-F5344CB8AC3E}">
        <p14:creationId xmlns:p14="http://schemas.microsoft.com/office/powerpoint/2010/main" val="1832175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Photo by </a:t>
            </a:r>
            <a:r>
              <a:rPr lang="en-US" sz="1200" dirty="0" err="1">
                <a:effectLst/>
                <a:latin typeface="Calibri" panose="020F0502020204030204" pitchFamily="34" charset="0"/>
              </a:rPr>
              <a:t>Pixabay</a:t>
            </a:r>
            <a:r>
              <a:rPr lang="en-US" sz="1200" dirty="0">
                <a:effectLst/>
                <a:latin typeface="Calibri" panose="020F0502020204030204" pitchFamily="34" charset="0"/>
              </a:rPr>
              <a:t>: </a:t>
            </a:r>
            <a:r>
              <a:rPr lang="en-US" sz="1200" dirty="0">
                <a:effectLst/>
                <a:latin typeface="Calibri" panose="020F0502020204030204" pitchFamily="34" charset="0"/>
                <a:hlinkClick r:id="rId3"/>
              </a:rPr>
              <a:t>https://www.pexels.com/photo/abstract-accuracy-accurate-aim-262438/</a:t>
            </a:r>
            <a:r>
              <a:rPr lang="en-US" sz="1200" dirty="0">
                <a:effectLst/>
                <a:latin typeface="Calibri" panose="020F0502020204030204" pitchFamily="34" charset="0"/>
              </a:rPr>
              <a:t> </a:t>
            </a:r>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3"/>
              </a:rPr>
              <a:t>https://www.pexels.com/photo/abstract-accuracy-accurate-aim-262438/</a:t>
            </a:r>
            <a:r>
              <a:rPr lang="en-US" sz="1200" i="1" dirty="0">
                <a:solidFill>
                  <a:srgbClr val="595959"/>
                </a:solidFill>
                <a:effectLst/>
                <a:latin typeface="Calibri" panose="020F0502020204030204" pitchFamily="34" charset="0"/>
              </a:rPr>
              <a:t>&gt; </a:t>
            </a:r>
            <a:endParaRPr lang="en-US" sz="1200" dirty="0">
              <a:effectLst/>
              <a:latin typeface="Calibri" panose="020F0502020204030204" pitchFamily="34" charset="0"/>
            </a:endParaRPr>
          </a:p>
          <a:p>
            <a:endParaRPr lang="en-VI"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6EDF3"/>
                </a:solidFill>
                <a:effectLst/>
                <a:latin typeface="-apple-system"/>
              </a:rPr>
              <a:t>Exploratory Data Analysis</a:t>
            </a:r>
            <a:endParaRPr lang="en-VI" b="1" i="0" dirty="0">
              <a:solidFill>
                <a:srgbClr val="E6EDF3"/>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VI" b="1" i="0" dirty="0">
              <a:solidFill>
                <a:srgbClr val="E6EDF3"/>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latin typeface="-apple-system"/>
              </a:rPr>
              <a:t>Through visualization and statistical methods, we explore</a:t>
            </a:r>
            <a:r>
              <a:rPr lang="en-VI" b="0" i="0" dirty="0">
                <a:solidFill>
                  <a:srgbClr val="E6EDF3"/>
                </a:solidFill>
                <a:effectLst/>
                <a:latin typeface="-apple-system"/>
              </a:rPr>
              <a:t>d</a:t>
            </a:r>
            <a:r>
              <a:rPr lang="en-US" b="0" i="0" dirty="0">
                <a:solidFill>
                  <a:srgbClr val="E6EDF3"/>
                </a:solidFill>
                <a:effectLst/>
                <a:latin typeface="-apple-system"/>
              </a:rPr>
              <a:t> the relationships between the different physical metrics and the types of activities. For instance, we plot</a:t>
            </a:r>
            <a:r>
              <a:rPr lang="en-VI" b="0" i="0" dirty="0">
                <a:solidFill>
                  <a:srgbClr val="E6EDF3"/>
                </a:solidFill>
                <a:effectLst/>
                <a:latin typeface="-apple-system"/>
              </a:rPr>
              <a:t>ted</a:t>
            </a:r>
            <a:r>
              <a:rPr lang="en-US" b="0" i="0" dirty="0">
                <a:solidFill>
                  <a:srgbClr val="E6EDF3"/>
                </a:solidFill>
                <a:effectLst/>
                <a:latin typeface="-apple-system"/>
              </a:rPr>
              <a:t> the distributions of HRV values for each activity, or calculate</a:t>
            </a:r>
            <a:r>
              <a:rPr lang="en-VI" b="0" i="0" dirty="0">
                <a:solidFill>
                  <a:srgbClr val="E6EDF3"/>
                </a:solidFill>
                <a:effectLst/>
                <a:latin typeface="-apple-system"/>
              </a:rPr>
              <a:t>d</a:t>
            </a:r>
            <a:r>
              <a:rPr lang="en-US" b="0" i="0" dirty="0">
                <a:solidFill>
                  <a:srgbClr val="E6EDF3"/>
                </a:solidFill>
                <a:effectLst/>
                <a:latin typeface="-apple-system"/>
              </a:rPr>
              <a:t> the correlation between HRV and other metrics.</a:t>
            </a:r>
            <a:endParaRPr lang="en-US" b="1" i="0" dirty="0">
              <a:solidFill>
                <a:srgbClr val="E6EDF3"/>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337233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Photo by </a:t>
            </a:r>
            <a:r>
              <a:rPr lang="en-US" sz="1200" dirty="0" err="1">
                <a:effectLst/>
                <a:latin typeface="Calibri" panose="020F0502020204030204" pitchFamily="34" charset="0"/>
              </a:rPr>
              <a:t>Pixabay</a:t>
            </a:r>
            <a:r>
              <a:rPr lang="en-US" sz="1200" dirty="0">
                <a:effectLst/>
                <a:latin typeface="Calibri" panose="020F0502020204030204" pitchFamily="34" charset="0"/>
              </a:rPr>
              <a:t>: </a:t>
            </a:r>
            <a:r>
              <a:rPr lang="en-US" sz="1200" dirty="0">
                <a:effectLst/>
                <a:latin typeface="Calibri" panose="020F0502020204030204" pitchFamily="34" charset="0"/>
                <a:hlinkClick r:id="rId3"/>
              </a:rPr>
              <a:t>https://www.pexels.com/photo/abstract-accuracy-accurate-aim-262438/</a:t>
            </a:r>
            <a:r>
              <a:rPr lang="en-US" sz="1200" dirty="0">
                <a:effectLst/>
                <a:latin typeface="Calibri" panose="020F0502020204030204" pitchFamily="34" charset="0"/>
              </a:rPr>
              <a:t> </a:t>
            </a:r>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3"/>
              </a:rPr>
              <a:t>https://www.pexels.com/photo/abstract-accuracy-accurate-aim-262438/</a:t>
            </a:r>
            <a:r>
              <a:rPr lang="en-US" sz="1200" i="1" dirty="0">
                <a:solidFill>
                  <a:srgbClr val="595959"/>
                </a:solidFill>
                <a:effectLst/>
                <a:latin typeface="Calibri" panose="020F0502020204030204" pitchFamily="34" charset="0"/>
              </a:rPr>
              <a:t>&gt; </a:t>
            </a:r>
            <a:endParaRPr lang="en-VI" sz="1200" i="1" dirty="0">
              <a:solidFill>
                <a:srgbClr val="595959"/>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pPr algn="l"/>
            <a:r>
              <a:rPr lang="en-US" b="1" i="0" dirty="0">
                <a:solidFill>
                  <a:srgbClr val="E6EDF3"/>
                </a:solidFill>
                <a:effectLst/>
                <a:latin typeface="-apple-system"/>
              </a:rPr>
              <a:t>Similarity Analysis</a:t>
            </a:r>
          </a:p>
          <a:p>
            <a:pPr algn="l"/>
            <a:r>
              <a:rPr lang="en-US" b="0" i="0" dirty="0">
                <a:solidFill>
                  <a:srgbClr val="E6EDF3"/>
                </a:solidFill>
                <a:effectLst/>
                <a:latin typeface="-apple-system"/>
              </a:rPr>
              <a:t>We</a:t>
            </a:r>
            <a:r>
              <a:rPr lang="en-VI" b="0" i="0" dirty="0">
                <a:solidFill>
                  <a:srgbClr val="E6EDF3"/>
                </a:solidFill>
                <a:effectLst/>
                <a:latin typeface="-apple-system"/>
              </a:rPr>
              <a:t> </a:t>
            </a:r>
            <a:r>
              <a:rPr lang="en-US" b="0" i="0" dirty="0">
                <a:solidFill>
                  <a:srgbClr val="E6EDF3"/>
                </a:solidFill>
                <a:effectLst/>
                <a:latin typeface="-apple-system"/>
              </a:rPr>
              <a:t>employ</a:t>
            </a:r>
            <a:r>
              <a:rPr lang="en-VI" b="0" i="0" dirty="0">
                <a:solidFill>
                  <a:srgbClr val="E6EDF3"/>
                </a:solidFill>
                <a:effectLst/>
                <a:latin typeface="-apple-system"/>
              </a:rPr>
              <a:t>ed</a:t>
            </a:r>
            <a:r>
              <a:rPr lang="en-US" b="0" i="0" dirty="0">
                <a:solidFill>
                  <a:srgbClr val="E6EDF3"/>
                </a:solidFill>
                <a:effectLst/>
                <a:latin typeface="-apple-system"/>
              </a:rPr>
              <a:t> clustering techniques such as t-SNE, UMAP and K-means clustering to group together similar physical activities based on the recorded metrics. The results will be interpreted to understand the characteristics shared among activities within the same cluster.</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422373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Photo by </a:t>
            </a:r>
            <a:r>
              <a:rPr lang="en-US" sz="1200" dirty="0" err="1">
                <a:effectLst/>
                <a:latin typeface="Calibri" panose="020F0502020204030204" pitchFamily="34" charset="0"/>
              </a:rPr>
              <a:t>Pixabay</a:t>
            </a:r>
            <a:r>
              <a:rPr lang="en-US" sz="1200" dirty="0">
                <a:effectLst/>
                <a:latin typeface="Calibri" panose="020F0502020204030204" pitchFamily="34" charset="0"/>
              </a:rPr>
              <a:t>: </a:t>
            </a:r>
            <a:r>
              <a:rPr lang="en-US" sz="1200" dirty="0">
                <a:effectLst/>
                <a:latin typeface="Calibri" panose="020F0502020204030204" pitchFamily="34" charset="0"/>
                <a:hlinkClick r:id="rId3"/>
              </a:rPr>
              <a:t>https://www.pexels.com/photo/abstract-accuracy-accurate-aim-262438/</a:t>
            </a:r>
            <a:r>
              <a:rPr lang="en-US" sz="1200" dirty="0">
                <a:effectLst/>
                <a:latin typeface="Calibri" panose="020F0502020204030204" pitchFamily="34" charset="0"/>
              </a:rPr>
              <a:t> </a:t>
            </a:r>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3"/>
              </a:rPr>
              <a:t>https://www.pexels.com/photo/abstract-accuracy-accurate-aim-262438/</a:t>
            </a:r>
            <a:r>
              <a:rPr lang="en-US" sz="1200" i="1" dirty="0">
                <a:solidFill>
                  <a:srgbClr val="595959"/>
                </a:solidFill>
                <a:effectLst/>
                <a:latin typeface="Calibri" panose="020F0502020204030204" pitchFamily="34" charset="0"/>
              </a:rPr>
              <a:t>&gt; </a:t>
            </a:r>
            <a:endParaRPr lang="en-VI" sz="1200" i="1" dirty="0">
              <a:solidFill>
                <a:srgbClr val="595959"/>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VI" sz="1200" i="1" dirty="0">
              <a:solidFill>
                <a:srgbClr val="595959"/>
              </a:solidFill>
              <a:effectLst/>
              <a:latin typeface="Calibri" panose="020F0502020204030204" pitchFamily="34" charset="0"/>
            </a:endParaRPr>
          </a:p>
          <a:p>
            <a:pPr algn="l"/>
            <a:r>
              <a:rPr lang="en-US" b="1" i="0" dirty="0">
                <a:solidFill>
                  <a:srgbClr val="E6EDF3"/>
                </a:solidFill>
                <a:effectLst/>
                <a:latin typeface="-apple-system"/>
              </a:rPr>
              <a:t>Model Development</a:t>
            </a:r>
          </a:p>
          <a:p>
            <a:pPr algn="l"/>
            <a:r>
              <a:rPr lang="en-US" b="0" i="0" dirty="0">
                <a:solidFill>
                  <a:srgbClr val="E6EDF3"/>
                </a:solidFill>
                <a:effectLst/>
                <a:latin typeface="-apple-system"/>
              </a:rPr>
              <a:t>We</a:t>
            </a:r>
            <a:r>
              <a:rPr lang="en-VI" b="0" i="0" dirty="0">
                <a:solidFill>
                  <a:srgbClr val="E6EDF3"/>
                </a:solidFill>
                <a:effectLst/>
                <a:latin typeface="-apple-system"/>
              </a:rPr>
              <a:t> </a:t>
            </a:r>
            <a:r>
              <a:rPr lang="en-US" b="0" i="0" dirty="0">
                <a:solidFill>
                  <a:srgbClr val="E6EDF3"/>
                </a:solidFill>
                <a:effectLst/>
                <a:latin typeface="-apple-system"/>
              </a:rPr>
              <a:t>experiment</a:t>
            </a:r>
            <a:r>
              <a:rPr lang="en-VI" b="0" i="0" dirty="0">
                <a:solidFill>
                  <a:srgbClr val="E6EDF3"/>
                </a:solidFill>
                <a:effectLst/>
                <a:latin typeface="-apple-system"/>
              </a:rPr>
              <a:t>ed</a:t>
            </a:r>
            <a:r>
              <a:rPr lang="en-US" b="0" i="0" dirty="0">
                <a:solidFill>
                  <a:srgbClr val="E6EDF3"/>
                </a:solidFill>
                <a:effectLst/>
                <a:latin typeface="-apple-system"/>
              </a:rPr>
              <a:t> with several machine learning algorithms to develop a predictive model. These models will be evaluated using techniques such as cross-validation and hyperparameter tuning.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415165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Photo by </a:t>
            </a:r>
            <a:r>
              <a:rPr lang="en-US" sz="1200" dirty="0" err="1">
                <a:effectLst/>
                <a:latin typeface="Calibri" panose="020F0502020204030204" pitchFamily="34" charset="0"/>
              </a:rPr>
              <a:t>Pixabay</a:t>
            </a:r>
            <a:r>
              <a:rPr lang="en-US" sz="1200" dirty="0">
                <a:effectLst/>
                <a:latin typeface="Calibri" panose="020F0502020204030204" pitchFamily="34" charset="0"/>
              </a:rPr>
              <a:t>: </a:t>
            </a:r>
            <a:r>
              <a:rPr lang="en-US" sz="1200" dirty="0">
                <a:effectLst/>
                <a:latin typeface="Calibri" panose="020F0502020204030204" pitchFamily="34" charset="0"/>
                <a:hlinkClick r:id="rId3"/>
              </a:rPr>
              <a:t>https://www.pexels.com/photo/abstract-accuracy-accurate-aim-262438/</a:t>
            </a:r>
            <a:r>
              <a:rPr lang="en-US" sz="1200" dirty="0">
                <a:effectLst/>
                <a:latin typeface="Calibri" panose="020F0502020204030204" pitchFamily="34" charset="0"/>
              </a:rPr>
              <a:t> </a:t>
            </a:r>
            <a:r>
              <a:rPr lang="en-US" sz="1200" i="1" dirty="0">
                <a:solidFill>
                  <a:srgbClr val="595959"/>
                </a:solidFill>
                <a:effectLst/>
                <a:latin typeface="Calibri" panose="020F0502020204030204" pitchFamily="34" charset="0"/>
              </a:rPr>
              <a:t>From &lt;</a:t>
            </a:r>
            <a:r>
              <a:rPr lang="en-US" sz="1200" i="1" dirty="0">
                <a:solidFill>
                  <a:srgbClr val="595959"/>
                </a:solidFill>
                <a:effectLst/>
                <a:latin typeface="Calibri" panose="020F0502020204030204" pitchFamily="34" charset="0"/>
                <a:hlinkClick r:id="rId3"/>
              </a:rPr>
              <a:t>https://www.pexels.com/photo/abstract-accuracy-accurate-aim-262438/</a:t>
            </a:r>
            <a:r>
              <a:rPr lang="en-US" sz="1200" i="1" dirty="0">
                <a:solidFill>
                  <a:srgbClr val="595959"/>
                </a:solidFill>
                <a:effectLst/>
                <a:latin typeface="Calibri" panose="020F0502020204030204" pitchFamily="34" charset="0"/>
              </a:rPr>
              <a:t>&gt; </a:t>
            </a:r>
            <a:endParaRPr lang="en-US" sz="1200" dirty="0">
              <a:effectLst/>
              <a:latin typeface="Calibri" panose="020F0502020204030204" pitchFamily="34" charset="0"/>
            </a:endParaRPr>
          </a:p>
          <a:p>
            <a:endParaRPr lang="en-VI" dirty="0"/>
          </a:p>
          <a:p>
            <a:pPr algn="l"/>
            <a:r>
              <a:rPr lang="en-US" b="1" i="0" dirty="0">
                <a:solidFill>
                  <a:srgbClr val="E6EDF3"/>
                </a:solidFill>
                <a:effectLst/>
                <a:latin typeface="-apple-system"/>
              </a:rPr>
              <a:t>Model Evaluation</a:t>
            </a:r>
          </a:p>
          <a:p>
            <a:pPr algn="l"/>
            <a:r>
              <a:rPr lang="en-US" b="0" i="0" dirty="0">
                <a:solidFill>
                  <a:srgbClr val="E6EDF3"/>
                </a:solidFill>
                <a:effectLst/>
                <a:latin typeface="-apple-system"/>
              </a:rPr>
              <a:t>The models </a:t>
            </a:r>
            <a:r>
              <a:rPr lang="en-VI" b="0" i="0" dirty="0">
                <a:solidFill>
                  <a:srgbClr val="E6EDF3"/>
                </a:solidFill>
                <a:effectLst/>
                <a:latin typeface="-apple-system"/>
              </a:rPr>
              <a:t>were </a:t>
            </a:r>
            <a:r>
              <a:rPr lang="en-US" b="0" i="0" dirty="0">
                <a:solidFill>
                  <a:srgbClr val="E6EDF3"/>
                </a:solidFill>
                <a:effectLst/>
                <a:latin typeface="-apple-system"/>
              </a:rPr>
              <a:t>assessed based on their ability to correctly classify</a:t>
            </a:r>
            <a:r>
              <a:rPr lang="en-VI" b="0" i="0" dirty="0">
                <a:solidFill>
                  <a:srgbClr val="E6EDF3"/>
                </a:solidFill>
                <a:effectLst/>
                <a:latin typeface="-apple-system"/>
              </a:rPr>
              <a:t> the</a:t>
            </a:r>
            <a:r>
              <a:rPr lang="en-US" b="0" i="0" dirty="0">
                <a:solidFill>
                  <a:srgbClr val="E6EDF3"/>
                </a:solidFill>
                <a:effectLst/>
                <a:latin typeface="-apple-system"/>
              </a:rPr>
              <a:t> physical activities. Metrics such as precision, recall, F1-score, and accuracy </a:t>
            </a:r>
            <a:r>
              <a:rPr lang="en-VI" b="0" i="0" dirty="0">
                <a:solidFill>
                  <a:srgbClr val="E6EDF3"/>
                </a:solidFill>
                <a:effectLst/>
                <a:latin typeface="-apple-system"/>
              </a:rPr>
              <a:t>were </a:t>
            </a:r>
            <a:r>
              <a:rPr lang="en-US" b="0" i="0" dirty="0">
                <a:solidFill>
                  <a:srgbClr val="E6EDF3"/>
                </a:solidFill>
                <a:effectLst/>
                <a:latin typeface="-apple-system"/>
              </a:rPr>
              <a:t>calculated for a comprehensive understanding of model performance.</a:t>
            </a: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150865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Photo by </a:t>
            </a:r>
            <a:r>
              <a:rPr lang="en-US" sz="1800" dirty="0" err="1">
                <a:effectLst/>
                <a:latin typeface="Calibri" panose="020F0502020204030204" pitchFamily="34" charset="0"/>
              </a:rPr>
              <a:t>cottonbro</a:t>
            </a:r>
            <a:r>
              <a:rPr lang="en-US" sz="1800" dirty="0">
                <a:effectLst/>
                <a:latin typeface="Calibri" panose="020F0502020204030204" pitchFamily="34" charset="0"/>
              </a:rPr>
              <a:t> studio: </a:t>
            </a:r>
            <a:r>
              <a:rPr lang="en-US" sz="1800" dirty="0">
                <a:effectLst/>
                <a:latin typeface="Calibri" panose="020F0502020204030204" pitchFamily="34" charset="0"/>
                <a:hlinkClick r:id="rId3"/>
              </a:rPr>
              <a:t>https://www.pexels.com/photo/man-with-binary-code-projected-on-his-face-5474028/</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r>
              <a:rPr lang="en-US" sz="1800" i="1" dirty="0">
                <a:solidFill>
                  <a:srgbClr val="595959"/>
                </a:solidFill>
                <a:effectLst/>
                <a:latin typeface="Calibri" panose="020F0502020204030204" pitchFamily="34" charset="0"/>
              </a:rPr>
              <a:t>From &lt;</a:t>
            </a:r>
            <a:r>
              <a:rPr lang="en-US" sz="1800" i="1" dirty="0">
                <a:solidFill>
                  <a:srgbClr val="595959"/>
                </a:solidFill>
                <a:effectLst/>
                <a:latin typeface="Calibri" panose="020F0502020204030204" pitchFamily="34" charset="0"/>
                <a:hlinkClick r:id="rId3"/>
              </a:rPr>
              <a:t>https://www.pexels.com/photo/man-with-binary-code-projected-on-his-face-5474028/</a:t>
            </a:r>
            <a:r>
              <a:rPr lang="en-US" sz="1800" i="1" dirty="0">
                <a:solidFill>
                  <a:srgbClr val="595959"/>
                </a:solidFill>
                <a:effectLst/>
                <a:latin typeface="Calibri" panose="020F0502020204030204" pitchFamily="34" charset="0"/>
              </a:rPr>
              <a:t>&gt; </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3283230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tretch>
              <a:fillRect/>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pic>
        <p:nvPicPr>
          <p:cNvPr id="4" name="Picture 3" descr="A rocky beach with trees and water">
            <a:extLst>
              <a:ext uri="{FF2B5EF4-FFF2-40B4-BE49-F238E27FC236}">
                <a16:creationId xmlns:a16="http://schemas.microsoft.com/office/drawing/2014/main" id="{EFA89FC8-96D7-E1BF-6FED-96582A9F7FCB}"/>
              </a:ext>
            </a:extLst>
          </p:cNvPr>
          <p:cNvPicPr>
            <a:picLocks noChangeAspect="1"/>
          </p:cNvPicPr>
          <p:nvPr userDrawn="1"/>
        </p:nvPicPr>
        <p:blipFill>
          <a:blip r:embed="rId2"/>
          <a:stretch>
            <a:fillRect/>
          </a:stretch>
        </p:blipFill>
        <p:spPr>
          <a:xfrm>
            <a:off x="-1" y="-128017"/>
            <a:ext cx="12217497" cy="8143972"/>
          </a:xfrm>
          <a:prstGeom prst="rect">
            <a:avLst/>
          </a:prstGeom>
        </p:spPr>
      </p:pic>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83E9880-1031-824C-3C82-C11A17244226}"/>
              </a:ext>
            </a:extLst>
          </p:cNvPr>
          <p:cNvSpPr>
            <a:spLocks noGrp="1"/>
          </p:cNvSpPr>
          <p:nvPr>
            <p:ph type="pic" sz="quarter" idx="10"/>
          </p:nvPr>
        </p:nvSpPr>
        <p:spPr>
          <a:xfrm>
            <a:off x="130175" y="128588"/>
            <a:ext cx="11931650" cy="6600825"/>
          </a:xfrm>
        </p:spPr>
        <p:txBody>
          <a:bodyPr/>
          <a:lstStyle/>
          <a:p>
            <a:endParaRPr lang="en-US"/>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881F508-EEBB-0AD8-6D8E-967465DCE821}"/>
              </a:ext>
            </a:extLst>
          </p:cNvPr>
          <p:cNvSpPr>
            <a:spLocks noGrp="1"/>
          </p:cNvSpPr>
          <p:nvPr>
            <p:ph type="pic" sz="quarter" idx="10"/>
          </p:nvPr>
        </p:nvSpPr>
        <p:spPr>
          <a:xfrm>
            <a:off x="130175" y="128588"/>
            <a:ext cx="11931650" cy="6600825"/>
          </a:xfrm>
        </p:spPr>
        <p:txBody>
          <a:bodyPr/>
          <a:lstStyle/>
          <a:p>
            <a:endParaRPr lang="en-US"/>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FB918FF-D535-06D5-15B7-BBB144271BCC}"/>
              </a:ext>
            </a:extLst>
          </p:cNvPr>
          <p:cNvSpPr>
            <a:spLocks noGrp="1"/>
          </p:cNvSpPr>
          <p:nvPr>
            <p:ph type="pic" sz="quarter" idx="10"/>
          </p:nvPr>
        </p:nvSpPr>
        <p:spPr>
          <a:xfrm>
            <a:off x="130175" y="128588"/>
            <a:ext cx="11931650" cy="6600825"/>
          </a:xfrm>
        </p:spPr>
        <p:txBody>
          <a:bodyPr/>
          <a:lstStyle/>
          <a:p>
            <a:endParaRPr lang="en-US"/>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31B436-0A07-55BE-CF7A-7219B7417ED3}"/>
              </a:ext>
            </a:extLst>
          </p:cNvPr>
          <p:cNvSpPr>
            <a:spLocks noGrp="1"/>
          </p:cNvSpPr>
          <p:nvPr>
            <p:ph type="pic" sz="quarter" idx="10"/>
          </p:nvPr>
        </p:nvSpPr>
        <p:spPr>
          <a:xfrm>
            <a:off x="130175" y="128588"/>
            <a:ext cx="11931650" cy="6600825"/>
          </a:xfrm>
        </p:spPr>
        <p:txBody>
          <a:bodyPr/>
          <a:lstStyle/>
          <a:p>
            <a:endParaRPr lang="en-US"/>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80CDDA9-C2DE-BED7-00DE-CDA9C1E183B2}"/>
              </a:ext>
            </a:extLst>
          </p:cNvPr>
          <p:cNvSpPr>
            <a:spLocks noGrp="1"/>
          </p:cNvSpPr>
          <p:nvPr>
            <p:ph type="pic" sz="quarter" idx="10"/>
          </p:nvPr>
        </p:nvSpPr>
        <p:spPr>
          <a:xfrm>
            <a:off x="130175" y="128588"/>
            <a:ext cx="11931650" cy="6600825"/>
          </a:xfrm>
        </p:spPr>
        <p:txBody>
          <a:bodyPr/>
          <a:lstStyle/>
          <a:p>
            <a:endParaRPr lang="en-US"/>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CC5C311-83D3-331B-A6FA-16E4F1AD1BAD}"/>
              </a:ext>
            </a:extLst>
          </p:cNvPr>
          <p:cNvSpPr>
            <a:spLocks noGrp="1"/>
          </p:cNvSpPr>
          <p:nvPr>
            <p:ph type="pic" sz="quarter" idx="10"/>
          </p:nvPr>
        </p:nvSpPr>
        <p:spPr>
          <a:xfrm>
            <a:off x="130175" y="128588"/>
            <a:ext cx="11931650" cy="6600825"/>
          </a:xfrm>
        </p:spPr>
        <p:txBody>
          <a:bodyPr/>
          <a:lstStyle/>
          <a:p>
            <a:endParaRPr lang="en-US"/>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07BCF63-EECC-4D06-AD16-8148514028FC}"/>
              </a:ext>
            </a:extLst>
          </p:cNvPr>
          <p:cNvSpPr>
            <a:spLocks noGrp="1"/>
          </p:cNvSpPr>
          <p:nvPr>
            <p:ph type="pic" sz="quarter" idx="10"/>
          </p:nvPr>
        </p:nvSpPr>
        <p:spPr>
          <a:xfrm>
            <a:off x="708665" y="128588"/>
            <a:ext cx="11353159" cy="6601395"/>
          </a:xfrm>
        </p:spPr>
        <p:txBody>
          <a:bodyPr/>
          <a:lstStyle/>
          <a:p>
            <a:endParaRPr lang="en-US" dirty="0"/>
          </a:p>
        </p:txBody>
      </p:sp>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1461330" y="4794191"/>
            <a:ext cx="9898819" cy="866791"/>
          </a:xfrm>
        </p:spPr>
        <p:txBody>
          <a:bodyPr/>
          <a:lstStyle>
            <a:lvl1pPr algn="ctr">
              <a:defRPr>
                <a:solidFill>
                  <a:schemeClr val="bg1"/>
                </a:solidFill>
              </a:defRPr>
            </a:lvl1pPr>
          </a:lstStyle>
          <a:p>
            <a:r>
              <a:rPr lang="en-US" noProof="0" dirty="0"/>
              <a:t>DIVIDER SLIDE</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314548" y="5692531"/>
            <a:ext cx="3813197" cy="45719"/>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1454980" y="5790423"/>
            <a:ext cx="9898819" cy="508445"/>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5"/>
        <p:cNvGrpSpPr/>
        <p:nvPr/>
      </p:nvGrpSpPr>
      <p:grpSpPr>
        <a:xfrm>
          <a:off x="0" y="0"/>
          <a:ext cx="0" cy="0"/>
          <a:chOff x="0" y="0"/>
          <a:chExt cx="0" cy="0"/>
        </a:xfrm>
      </p:grpSpPr>
      <p:sp>
        <p:nvSpPr>
          <p:cNvPr id="26" name="Google Shape;26;p29"/>
          <p:cNvSpPr>
            <a:spLocks noGrp="1"/>
          </p:cNvSpPr>
          <p:nvPr>
            <p:ph type="pic" idx="2"/>
          </p:nvPr>
        </p:nvSpPr>
        <p:spPr>
          <a:xfrm>
            <a:off x="130175" y="128588"/>
            <a:ext cx="11931650" cy="6600825"/>
          </a:xfrm>
          <a:prstGeom prst="rect">
            <a:avLst/>
          </a:prstGeom>
          <a:noFill/>
          <a:ln>
            <a:noFill/>
          </a:ln>
        </p:spPr>
      </p:sp>
      <p:sp>
        <p:nvSpPr>
          <p:cNvPr id="27" name="Google Shape;27;p29"/>
          <p:cNvSpPr txBox="1">
            <a:spLocks noGrp="1"/>
          </p:cNvSpPr>
          <p:nvPr>
            <p:ph type="title"/>
          </p:nvPr>
        </p:nvSpPr>
        <p:spPr>
          <a:xfrm>
            <a:off x="841248" y="1169256"/>
            <a:ext cx="5285914"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9"/>
          <p:cNvSpPr txBox="1">
            <a:spLocks noGrp="1"/>
          </p:cNvSpPr>
          <p:nvPr>
            <p:ph type="body" idx="1"/>
          </p:nvPr>
        </p:nvSpPr>
        <p:spPr>
          <a:xfrm>
            <a:off x="841248" y="2136036"/>
            <a:ext cx="5285914" cy="8570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300"/>
              <a:buNone/>
              <a:defRPr sz="2300">
                <a:solidFill>
                  <a:schemeClr val="lt2"/>
                </a:solidFill>
              </a:defRPr>
            </a:lvl1pPr>
            <a:lvl2pPr marL="914400" lvl="1" indent="-342900" algn="l">
              <a:lnSpc>
                <a:spcPct val="90000"/>
              </a:lnSpc>
              <a:spcBef>
                <a:spcPts val="500"/>
              </a:spcBef>
              <a:spcAft>
                <a:spcPts val="0"/>
              </a:spcAft>
              <a:buClr>
                <a:schemeClr val="dk2"/>
              </a:buClr>
              <a:buSzPts val="1800"/>
              <a:buChar char="•"/>
              <a:defRPr sz="1800"/>
            </a:lvl2pPr>
            <a:lvl3pPr marL="1371600" lvl="2" indent="-342900" algn="l">
              <a:lnSpc>
                <a:spcPct val="90000"/>
              </a:lnSpc>
              <a:spcBef>
                <a:spcPts val="500"/>
              </a:spcBef>
              <a:spcAft>
                <a:spcPts val="0"/>
              </a:spcAft>
              <a:buClr>
                <a:schemeClr val="dk2"/>
              </a:buClr>
              <a:buSzPts val="1800"/>
              <a:buChar char="•"/>
              <a:defRPr sz="1800"/>
            </a:lvl3pPr>
            <a:lvl4pPr marL="1828800" lvl="3" indent="-342900" algn="l">
              <a:lnSpc>
                <a:spcPct val="90000"/>
              </a:lnSpc>
              <a:spcBef>
                <a:spcPts val="500"/>
              </a:spcBef>
              <a:spcAft>
                <a:spcPts val="0"/>
              </a:spcAft>
              <a:buClr>
                <a:schemeClr val="dk2"/>
              </a:buClr>
              <a:buSzPts val="1800"/>
              <a:buChar char="•"/>
              <a:defRPr sz="1800"/>
            </a:lvl4pPr>
            <a:lvl5pPr marL="2286000" lvl="4" indent="-342900" algn="l">
              <a:lnSpc>
                <a:spcPct val="90000"/>
              </a:lnSpc>
              <a:spcBef>
                <a:spcPts val="500"/>
              </a:spcBef>
              <a:spcAft>
                <a:spcPts val="0"/>
              </a:spcAft>
              <a:buClr>
                <a:schemeClr val="dk2"/>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9"/>
          <p:cNvSpPr txBox="1">
            <a:spLocks noGrp="1"/>
          </p:cNvSpPr>
          <p:nvPr>
            <p:ph type="body" idx="3"/>
          </p:nvPr>
        </p:nvSpPr>
        <p:spPr>
          <a:xfrm>
            <a:off x="838199" y="3100269"/>
            <a:ext cx="5288963" cy="2588637"/>
          </a:xfrm>
          <a:prstGeom prst="rect">
            <a:avLst/>
          </a:prstGeom>
          <a:noFill/>
          <a:ln>
            <a:noFill/>
          </a:ln>
        </p:spPr>
        <p:txBody>
          <a:bodyPr spcFirstLastPara="1" wrap="square" lIns="0" tIns="45700" rIns="91425" bIns="45700" anchor="t" anchorCtr="0">
            <a:normAutofit/>
          </a:bodyPr>
          <a:lstStyle>
            <a:lvl1pPr marL="457200" lvl="0" indent="-330200" algn="l">
              <a:lnSpc>
                <a:spcPct val="90000"/>
              </a:lnSpc>
              <a:spcBef>
                <a:spcPts val="600"/>
              </a:spcBef>
              <a:spcAft>
                <a:spcPts val="0"/>
              </a:spcAft>
              <a:buClr>
                <a:schemeClr val="lt2"/>
              </a:buClr>
              <a:buSzPts val="1600"/>
              <a:buFont typeface="Arial"/>
              <a:buChar char="•"/>
              <a:defRPr sz="1600" b="0" i="0">
                <a:solidFill>
                  <a:schemeClr val="lt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793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5E5A2999-3BA9-7B57-6A44-A36D265DBDBB}"/>
              </a:ext>
            </a:extLst>
          </p:cNvPr>
          <p:cNvSpPr>
            <a:spLocks noGrp="1"/>
          </p:cNvSpPr>
          <p:nvPr>
            <p:ph type="pic" sz="quarter" idx="16"/>
          </p:nvPr>
        </p:nvSpPr>
        <p:spPr>
          <a:xfrm>
            <a:off x="130175" y="128588"/>
            <a:ext cx="11931650" cy="6600825"/>
          </a:xfrm>
        </p:spPr>
        <p:txBody>
          <a:bodyPr/>
          <a:lstStyle/>
          <a:p>
            <a:endParaRPr lang="en-US"/>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218F12-F08F-BA9E-6956-4E185DA87C70}"/>
              </a:ext>
            </a:extLst>
          </p:cNvPr>
          <p:cNvSpPr>
            <a:spLocks noGrp="1"/>
          </p:cNvSpPr>
          <p:nvPr>
            <p:ph type="pic" sz="quarter" idx="16"/>
          </p:nvPr>
        </p:nvSpPr>
        <p:spPr>
          <a:xfrm>
            <a:off x="130175" y="128588"/>
            <a:ext cx="11931650" cy="6600825"/>
          </a:xfrm>
        </p:spPr>
        <p:txBody>
          <a:bodyPr/>
          <a:lstStyle/>
          <a:p>
            <a:endParaRPr lang="en-US"/>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A70428AB-AEC9-7B25-6361-E3C4C9FD99EB}"/>
              </a:ext>
            </a:extLst>
          </p:cNvPr>
          <p:cNvSpPr>
            <a:spLocks noGrp="1"/>
          </p:cNvSpPr>
          <p:nvPr>
            <p:ph type="pic" sz="quarter" idx="22"/>
          </p:nvPr>
        </p:nvSpPr>
        <p:spPr>
          <a:xfrm>
            <a:off x="130175" y="128588"/>
            <a:ext cx="11931650" cy="6600825"/>
          </a:xfrm>
        </p:spPr>
        <p:txBody>
          <a:bodyPr/>
          <a:lstStyle/>
          <a:p>
            <a:endParaRPr lang="en-US"/>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Shape 61">
            <a:extLst>
              <a:ext uri="{FF2B5EF4-FFF2-40B4-BE49-F238E27FC236}">
                <a16:creationId xmlns:a16="http://schemas.microsoft.com/office/drawing/2014/main" id="{6AA7338A-F5C0-68A1-44EA-964E7A90816F}"/>
              </a:ext>
            </a:extLst>
          </p:cNvPr>
          <p:cNvSpPr/>
          <p:nvPr userDrawn="1"/>
        </p:nvSpPr>
        <p:spPr>
          <a:xfrm rot="16200000">
            <a:off x="-953295" y="4350527"/>
            <a:ext cx="2744790" cy="284693"/>
          </a:xfrm>
          <a:prstGeom prst="rect">
            <a:avLst/>
          </a:prstGeom>
          <a:ln w="3175">
            <a:noFill/>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bg1"/>
                </a:solidFill>
                <a:latin typeface="+mj-lt"/>
                <a:cs typeface="Gill Sans" panose="020B0502020104020203" pitchFamily="34" charset="-79"/>
              </a:rPr>
              <a:t>Human Activity Recognition</a:t>
            </a:r>
          </a:p>
        </p:txBody>
      </p:sp>
      <p:sp>
        <p:nvSpPr>
          <p:cNvPr id="13" name="Shape 62">
            <a:extLst>
              <a:ext uri="{FF2B5EF4-FFF2-40B4-BE49-F238E27FC236}">
                <a16:creationId xmlns:a16="http://schemas.microsoft.com/office/drawing/2014/main" id="{9347A080-8D75-9D30-9B66-8D81A9E8E2FE}"/>
              </a:ext>
            </a:extLst>
          </p:cNvPr>
          <p:cNvSpPr/>
          <p:nvPr userDrawn="1"/>
        </p:nvSpPr>
        <p:spPr>
          <a:xfrm flipV="1">
            <a:off x="419100" y="798384"/>
            <a:ext cx="1" cy="2188805"/>
          </a:xfrm>
          <a:prstGeom prst="line">
            <a:avLst/>
          </a:prstGeom>
          <a:ln w="381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961AF27-22B4-5DE6-4CB8-ED407468341F}"/>
              </a:ext>
            </a:extLst>
          </p:cNvPr>
          <p:cNvSpPr>
            <a:spLocks noGrp="1"/>
          </p:cNvSpPr>
          <p:nvPr>
            <p:ph type="pic" sz="quarter" idx="33"/>
          </p:nvPr>
        </p:nvSpPr>
        <p:spPr>
          <a:xfrm>
            <a:off x="130175" y="128588"/>
            <a:ext cx="11931650" cy="6600825"/>
          </a:xfrm>
        </p:spPr>
        <p:txBody>
          <a:bodyPr/>
          <a:lstStyle/>
          <a:p>
            <a:endParaRPr lang="en-US"/>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
        <p:nvSpPr>
          <p:cNvPr id="2" name="Shape 61">
            <a:extLst>
              <a:ext uri="{FF2B5EF4-FFF2-40B4-BE49-F238E27FC236}">
                <a16:creationId xmlns:a16="http://schemas.microsoft.com/office/drawing/2014/main" id="{3E812359-3424-85F6-EB29-32CB0DCF8787}"/>
              </a:ext>
            </a:extLst>
          </p:cNvPr>
          <p:cNvSpPr/>
          <p:nvPr userDrawn="1"/>
        </p:nvSpPr>
        <p:spPr>
          <a:xfrm rot="16200000">
            <a:off x="-953295" y="4350527"/>
            <a:ext cx="2744790" cy="284693"/>
          </a:xfrm>
          <a:prstGeom prst="rect">
            <a:avLst/>
          </a:prstGeom>
          <a:ln w="3175">
            <a:noFill/>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bg1"/>
                </a:solidFill>
                <a:latin typeface="+mj-lt"/>
                <a:cs typeface="Gill Sans" panose="020B0502020104020203" pitchFamily="34" charset="-79"/>
              </a:rPr>
              <a:t>Human Activity Recognition</a:t>
            </a:r>
          </a:p>
        </p:txBody>
      </p:sp>
      <p:sp>
        <p:nvSpPr>
          <p:cNvPr id="8" name="Shape 62">
            <a:extLst>
              <a:ext uri="{FF2B5EF4-FFF2-40B4-BE49-F238E27FC236}">
                <a16:creationId xmlns:a16="http://schemas.microsoft.com/office/drawing/2014/main" id="{7E65D170-F0DB-5C89-F080-49DFFAF89F92}"/>
              </a:ext>
            </a:extLst>
          </p:cNvPr>
          <p:cNvSpPr/>
          <p:nvPr userDrawn="1"/>
        </p:nvSpPr>
        <p:spPr>
          <a:xfrm flipV="1">
            <a:off x="419100" y="798384"/>
            <a:ext cx="1" cy="2188805"/>
          </a:xfrm>
          <a:prstGeom prst="line">
            <a:avLst/>
          </a:prstGeom>
          <a:ln w="381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A46768C-7A4A-3048-E012-297D868E0966}"/>
              </a:ext>
            </a:extLst>
          </p:cNvPr>
          <p:cNvSpPr>
            <a:spLocks noGrp="1"/>
          </p:cNvSpPr>
          <p:nvPr>
            <p:ph type="pic" sz="quarter" idx="18"/>
          </p:nvPr>
        </p:nvSpPr>
        <p:spPr>
          <a:xfrm>
            <a:off x="130175" y="128588"/>
            <a:ext cx="11931650" cy="6600825"/>
          </a:xfrm>
        </p:spPr>
        <p:txBody>
          <a:bodyPr/>
          <a:lstStyle/>
          <a:p>
            <a:endParaRPr lang="en-US"/>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
        <p:nvSpPr>
          <p:cNvPr id="2" name="Shape 61">
            <a:extLst>
              <a:ext uri="{FF2B5EF4-FFF2-40B4-BE49-F238E27FC236}">
                <a16:creationId xmlns:a16="http://schemas.microsoft.com/office/drawing/2014/main" id="{7ADF357B-1AC3-D194-A7DC-CE5121725396}"/>
              </a:ext>
            </a:extLst>
          </p:cNvPr>
          <p:cNvSpPr/>
          <p:nvPr userDrawn="1"/>
        </p:nvSpPr>
        <p:spPr>
          <a:xfrm rot="16200000">
            <a:off x="-953295" y="4350527"/>
            <a:ext cx="2744790" cy="284693"/>
          </a:xfrm>
          <a:prstGeom prst="rect">
            <a:avLst/>
          </a:prstGeom>
          <a:ln w="3175">
            <a:noFill/>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bg1"/>
                </a:solidFill>
                <a:latin typeface="+mj-lt"/>
                <a:cs typeface="Gill Sans" panose="020B0502020104020203" pitchFamily="34" charset="-79"/>
              </a:rPr>
              <a:t>Human Activity Recognition</a:t>
            </a:r>
          </a:p>
        </p:txBody>
      </p:sp>
      <p:sp>
        <p:nvSpPr>
          <p:cNvPr id="8" name="Shape 62">
            <a:extLst>
              <a:ext uri="{FF2B5EF4-FFF2-40B4-BE49-F238E27FC236}">
                <a16:creationId xmlns:a16="http://schemas.microsoft.com/office/drawing/2014/main" id="{0097F946-1F61-F68B-BD81-2765E5D962C0}"/>
              </a:ext>
            </a:extLst>
          </p:cNvPr>
          <p:cNvSpPr/>
          <p:nvPr userDrawn="1"/>
        </p:nvSpPr>
        <p:spPr>
          <a:xfrm flipV="1">
            <a:off x="419100" y="798384"/>
            <a:ext cx="1" cy="2188805"/>
          </a:xfrm>
          <a:prstGeom prst="line">
            <a:avLst/>
          </a:prstGeom>
          <a:ln w="381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BCADAD4-87CF-B7EF-946D-B1C5E4864D15}"/>
              </a:ext>
            </a:extLst>
          </p:cNvPr>
          <p:cNvSpPr>
            <a:spLocks noGrp="1"/>
          </p:cNvSpPr>
          <p:nvPr>
            <p:ph type="pic" sz="quarter" idx="17"/>
          </p:nvPr>
        </p:nvSpPr>
        <p:spPr>
          <a:xfrm>
            <a:off x="130175" y="128588"/>
            <a:ext cx="11931650" cy="6600825"/>
          </a:xfrm>
        </p:spPr>
        <p:txBody>
          <a:bodyPr/>
          <a:lstStyle/>
          <a:p>
            <a:endParaRPr lang="en-US"/>
          </a:p>
        </p:txBody>
      </p:sp>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0" name="Picture Placeholder 9">
            <a:extLst>
              <a:ext uri="{FF2B5EF4-FFF2-40B4-BE49-F238E27FC236}">
                <a16:creationId xmlns:a16="http://schemas.microsoft.com/office/drawing/2014/main" id="{C1341BAC-2C60-0BD8-EACE-9D66214C2BEB}"/>
              </a:ext>
            </a:extLst>
          </p:cNvPr>
          <p:cNvSpPr>
            <a:spLocks noGrp="1"/>
          </p:cNvSpPr>
          <p:nvPr>
            <p:ph type="pic" sz="quarter" idx="18"/>
          </p:nvPr>
        </p:nvSpPr>
        <p:spPr>
          <a:xfrm>
            <a:off x="130175" y="128588"/>
            <a:ext cx="11931650" cy="6600825"/>
          </a:xfrm>
        </p:spPr>
        <p:txBody>
          <a:bodyPr/>
          <a:lstStyle/>
          <a:p>
            <a:endParaRPr lang="en-US"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
        <p:nvSpPr>
          <p:cNvPr id="2" name="Shape 61">
            <a:extLst>
              <a:ext uri="{FF2B5EF4-FFF2-40B4-BE49-F238E27FC236}">
                <a16:creationId xmlns:a16="http://schemas.microsoft.com/office/drawing/2014/main" id="{115CC270-E38E-D458-7ADB-C02704264993}"/>
              </a:ext>
            </a:extLst>
          </p:cNvPr>
          <p:cNvSpPr/>
          <p:nvPr userDrawn="1"/>
        </p:nvSpPr>
        <p:spPr>
          <a:xfrm rot="16200000">
            <a:off x="-953295" y="4350527"/>
            <a:ext cx="2744790" cy="284693"/>
          </a:xfrm>
          <a:prstGeom prst="rect">
            <a:avLst/>
          </a:prstGeom>
          <a:ln w="3175">
            <a:noFill/>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bg1"/>
                </a:solidFill>
                <a:latin typeface="+mj-lt"/>
                <a:cs typeface="Gill Sans" panose="020B0502020104020203" pitchFamily="34" charset="-79"/>
              </a:rPr>
              <a:t>Human Activity Recognition</a:t>
            </a:r>
          </a:p>
        </p:txBody>
      </p:sp>
      <p:sp>
        <p:nvSpPr>
          <p:cNvPr id="8" name="Shape 62">
            <a:extLst>
              <a:ext uri="{FF2B5EF4-FFF2-40B4-BE49-F238E27FC236}">
                <a16:creationId xmlns:a16="http://schemas.microsoft.com/office/drawing/2014/main" id="{42F69CFB-6101-0CB6-306D-A0781AEE3A59}"/>
              </a:ext>
            </a:extLst>
          </p:cNvPr>
          <p:cNvSpPr/>
          <p:nvPr userDrawn="1"/>
        </p:nvSpPr>
        <p:spPr>
          <a:xfrm flipV="1">
            <a:off x="419100" y="798384"/>
            <a:ext cx="1" cy="2188805"/>
          </a:xfrm>
          <a:prstGeom prst="line">
            <a:avLst/>
          </a:prstGeom>
          <a:ln w="381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 id="2147483696" r:id="rId20"/>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jpg"/><Relationship Id="rId7" Type="http://schemas.openxmlformats.org/officeDocument/2006/relationships/customXml" Target="../ink/ink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customXml" Target="../ink/ink1.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6.jp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s://www.linkedin.com/in/bobby-markov-596295a0/" TargetMode="External"/><Relationship Id="rId3" Type="http://schemas.openxmlformats.org/officeDocument/2006/relationships/hyperlink" Target="https://github.com/a1441/Summer_School_2023/tree/main" TargetMode="External"/><Relationship Id="rId7" Type="http://schemas.openxmlformats.org/officeDocument/2006/relationships/hyperlink" Target="https://www.linkedin.com/in/boyan-davidov/"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hyperlink" Target="https://www.linkedin.com/in/simona-mircheva/" TargetMode="Externa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sz="4400" dirty="0"/>
              <a:t>Case Study: Classifying and Analyzing Physical Activities through Heart Rate Variability and Other Physical Metrics Using Holter Monitor Data</a:t>
            </a:r>
            <a:endParaRPr lang="ru-RU" sz="44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Boyan Davidov, Boyan Markov, Simona Mircheva</a:t>
            </a:r>
          </a:p>
        </p:txBody>
      </p:sp>
    </p:spTree>
    <p:extLst>
      <p:ext uri="{BB962C8B-B14F-4D97-AF65-F5344CB8AC3E}">
        <p14:creationId xmlns:p14="http://schemas.microsoft.com/office/powerpoint/2010/main" val="21423163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a beard and glasses&#10;&#10;Description automatically generated">
            <a:extLst>
              <a:ext uri="{FF2B5EF4-FFF2-40B4-BE49-F238E27FC236}">
                <a16:creationId xmlns:a16="http://schemas.microsoft.com/office/drawing/2014/main" id="{19B29D15-E9AC-E826-77D7-F384F2A723EE}"/>
              </a:ext>
            </a:extLst>
          </p:cNvPr>
          <p:cNvPicPr>
            <a:picLocks noChangeAspect="1"/>
          </p:cNvPicPr>
          <p:nvPr/>
        </p:nvPicPr>
        <p:blipFill>
          <a:blip r:embed="rId3"/>
          <a:stretch>
            <a:fill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0"/>
            <a:ext cx="4989942" cy="7315200"/>
          </a:xfrm>
          <a:prstGeom prst="rect">
            <a:avLst/>
          </a:prstGeom>
          <a:gradFill>
            <a:gsLst>
              <a:gs pos="0">
                <a:srgbClr val="98A246">
                  <a:alpha val="50000"/>
                </a:srgbClr>
              </a:gs>
              <a:gs pos="100000">
                <a:srgbClr val="EA96A3"/>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p:txBody>
          <a:bodyPr/>
          <a:lstStyle/>
          <a:p>
            <a:r>
              <a:rPr lang="en-US" dirty="0"/>
              <a:t>Data Exploration</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38200" y="2255744"/>
            <a:ext cx="4989946" cy="4449856"/>
          </a:xfrm>
        </p:spPr>
        <p:txBody>
          <a:bodyPr/>
          <a:lstStyle/>
          <a:p>
            <a:pPr marL="723900" indent="-571500">
              <a:spcBef>
                <a:spcPts val="0"/>
              </a:spcBef>
              <a:buClr>
                <a:schemeClr val="bg1"/>
              </a:buClr>
              <a:buSzPct val="100000"/>
            </a:pPr>
            <a:r>
              <a:rPr lang="en-US" sz="3600" dirty="0"/>
              <a:t>Labeled data covering 2</a:t>
            </a:r>
            <a:r>
              <a:rPr lang="en-VI" sz="3600" dirty="0"/>
              <a:t>1</a:t>
            </a:r>
            <a:r>
              <a:rPr lang="en-US" sz="3600" dirty="0"/>
              <a:t> physical metrics</a:t>
            </a:r>
          </a:p>
          <a:p>
            <a:pPr marL="723900" indent="-571500">
              <a:spcBef>
                <a:spcPts val="0"/>
              </a:spcBef>
              <a:buClr>
                <a:schemeClr val="bg1"/>
              </a:buClr>
              <a:buSzPct val="100000"/>
            </a:pPr>
            <a:r>
              <a:rPr lang="en-US" sz="3600" dirty="0"/>
              <a:t>Severely imbalanced dataset with overrepresented classes</a:t>
            </a:r>
          </a:p>
          <a:p>
            <a:pPr marL="723900" indent="-571500">
              <a:spcBef>
                <a:spcPts val="0"/>
              </a:spcBef>
              <a:buClr>
                <a:schemeClr val="bg1"/>
              </a:buClr>
              <a:buSzPct val="100000"/>
            </a:pPr>
            <a:endParaRPr lang="en-US" sz="3600" dirty="0"/>
          </a:p>
          <a:p>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350527"/>
            <a:ext cx="2744790"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AAD96"/>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AAD96"/>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2" name="Google Shape;69;p15">
            <a:extLst>
              <a:ext uri="{FF2B5EF4-FFF2-40B4-BE49-F238E27FC236}">
                <a16:creationId xmlns:a16="http://schemas.microsoft.com/office/drawing/2014/main" id="{1BAEAA68-914C-40E9-86A9-79CAE6F75D17}"/>
              </a:ext>
            </a:extLst>
          </p:cNvPr>
          <p:cNvPicPr preferRelativeResize="0"/>
          <p:nvPr/>
        </p:nvPicPr>
        <p:blipFill>
          <a:blip r:embed="rId4">
            <a:alphaModFix/>
          </a:blip>
          <a:stretch>
            <a:fillRect/>
          </a:stretch>
        </p:blipFill>
        <p:spPr>
          <a:xfrm>
            <a:off x="5923501" y="765496"/>
            <a:ext cx="5991746" cy="4983262"/>
          </a:xfrm>
          <a:prstGeom prst="rect">
            <a:avLst/>
          </a:prstGeom>
          <a:noFill/>
          <a:ln>
            <a:noFill/>
          </a:ln>
        </p:spPr>
      </p:pic>
      <mc:AlternateContent xmlns:mc="http://schemas.openxmlformats.org/markup-compatibility/2006">
        <mc:Choice xmlns:p14="http://schemas.microsoft.com/office/powerpoint/2010/main" xmlns:aink="http://schemas.microsoft.com/office/drawing/2016/ink" Requires="p14 aink">
          <p:contentPart p14:bwMode="auto" r:id="rId5">
            <p14:nvContentPartPr>
              <p14:cNvPr id="3" name="Ink 2">
                <a:extLst>
                  <a:ext uri="{FF2B5EF4-FFF2-40B4-BE49-F238E27FC236}">
                    <a16:creationId xmlns:a16="http://schemas.microsoft.com/office/drawing/2014/main" id="{4B76D273-F583-B0D1-D0F7-F8273ECC2574}"/>
                  </a:ext>
                </a:extLst>
              </p14:cNvPr>
              <p14:cNvContentPartPr/>
              <p14:nvPr/>
            </p14:nvContentPartPr>
            <p14:xfrm>
              <a:off x="6796525" y="4762179"/>
              <a:ext cx="221058" cy="57488"/>
            </p14:xfrm>
          </p:contentPart>
        </mc:Choice>
        <mc:Fallback>
          <p:pic>
            <p:nvPicPr>
              <p:cNvPr id="3" name="Ink 2">
                <a:extLst>
                  <a:ext uri="{FF2B5EF4-FFF2-40B4-BE49-F238E27FC236}">
                    <a16:creationId xmlns:a16="http://schemas.microsoft.com/office/drawing/2014/main" id="{4B76D273-F583-B0D1-D0F7-F8273ECC2574}"/>
                  </a:ext>
                </a:extLst>
              </p:cNvPr>
              <p:cNvPicPr/>
              <p:nvPr/>
            </p:nvPicPr>
            <p:blipFill>
              <a:blip r:embed="rId6"/>
              <a:stretch>
                <a:fillRect/>
              </a:stretch>
            </p:blipFill>
            <p:spPr>
              <a:xfrm>
                <a:off x="6778524" y="4744214"/>
                <a:ext cx="256701" cy="93059"/>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4" name="Ink 3">
                <a:extLst>
                  <a:ext uri="{FF2B5EF4-FFF2-40B4-BE49-F238E27FC236}">
                    <a16:creationId xmlns:a16="http://schemas.microsoft.com/office/drawing/2014/main" id="{96898271-43DD-AAD9-A6FE-8EB96E30391B}"/>
                  </a:ext>
                </a:extLst>
              </p14:cNvPr>
              <p14:cNvContentPartPr/>
              <p14:nvPr/>
            </p14:nvContentPartPr>
            <p14:xfrm>
              <a:off x="7037941" y="5036985"/>
              <a:ext cx="219468" cy="50500"/>
            </p14:xfrm>
          </p:contentPart>
        </mc:Choice>
        <mc:Fallback>
          <p:pic>
            <p:nvPicPr>
              <p:cNvPr id="4" name="Ink 3">
                <a:extLst>
                  <a:ext uri="{FF2B5EF4-FFF2-40B4-BE49-F238E27FC236}">
                    <a16:creationId xmlns:a16="http://schemas.microsoft.com/office/drawing/2014/main" id="{96898271-43DD-AAD9-A6FE-8EB96E30391B}"/>
                  </a:ext>
                </a:extLst>
              </p:cNvPr>
              <p:cNvPicPr/>
              <p:nvPr/>
            </p:nvPicPr>
            <p:blipFill>
              <a:blip r:embed="rId8"/>
              <a:stretch>
                <a:fillRect/>
              </a:stretch>
            </p:blipFill>
            <p:spPr>
              <a:xfrm>
                <a:off x="7020312" y="5018949"/>
                <a:ext cx="255087" cy="86211"/>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
            <p14:nvContentPartPr>
              <p14:cNvPr id="7" name="Ink 6">
                <a:extLst>
                  <a:ext uri="{FF2B5EF4-FFF2-40B4-BE49-F238E27FC236}">
                    <a16:creationId xmlns:a16="http://schemas.microsoft.com/office/drawing/2014/main" id="{661ED197-C2F2-465D-93E3-6D98962F6F12}"/>
                  </a:ext>
                </a:extLst>
              </p14:cNvPr>
              <p14:cNvContentPartPr/>
              <p14:nvPr/>
            </p14:nvContentPartPr>
            <p14:xfrm>
              <a:off x="8048378" y="4819667"/>
              <a:ext cx="228600" cy="45720"/>
            </p14:xfrm>
          </p:contentPart>
        </mc:Choice>
        <mc:Fallback>
          <p:pic>
            <p:nvPicPr>
              <p:cNvPr id="7" name="Ink 6">
                <a:extLst>
                  <a:ext uri="{FF2B5EF4-FFF2-40B4-BE49-F238E27FC236}">
                    <a16:creationId xmlns:a16="http://schemas.microsoft.com/office/drawing/2014/main" id="{661ED197-C2F2-465D-93E3-6D98962F6F12}"/>
                  </a:ext>
                </a:extLst>
              </p:cNvPr>
              <p:cNvPicPr/>
              <p:nvPr/>
            </p:nvPicPr>
            <p:blipFill>
              <a:blip r:embed="rId10"/>
              <a:stretch>
                <a:fillRect/>
              </a:stretch>
            </p:blipFill>
            <p:spPr>
              <a:xfrm>
                <a:off x="8030350" y="4801524"/>
                <a:ext cx="264296" cy="81643"/>
              </a:xfrm>
              <a:prstGeom prst="rect">
                <a:avLst/>
              </a:prstGeom>
            </p:spPr>
          </p:pic>
        </mc:Fallback>
      </mc:AlternateContent>
      <p:sp>
        <p:nvSpPr>
          <p:cNvPr id="19" name="Ovale 18">
            <a:extLst>
              <a:ext uri="{FF2B5EF4-FFF2-40B4-BE49-F238E27FC236}">
                <a16:creationId xmlns:a16="http://schemas.microsoft.com/office/drawing/2014/main" id="{B1BEA8C7-402F-4BAC-9560-542D0ABDA814}"/>
              </a:ext>
            </a:extLst>
          </p:cNvPr>
          <p:cNvSpPr/>
          <p:nvPr/>
        </p:nvSpPr>
        <p:spPr>
          <a:xfrm>
            <a:off x="6413609" y="966708"/>
            <a:ext cx="2194560" cy="1280160"/>
          </a:xfrm>
          <a:prstGeom prst="ellipse">
            <a:avLst/>
          </a:prstGeom>
          <a:gradFill>
            <a:gsLst>
              <a:gs pos="1000">
                <a:srgbClr val="489CD1">
                  <a:alpha val="5000"/>
                </a:srgbClr>
              </a:gs>
              <a:gs pos="25000">
                <a:srgbClr val="A9D7B2">
                  <a:alpha val="5000"/>
                </a:srgbClr>
              </a:gs>
              <a:gs pos="50000">
                <a:srgbClr val="B92B65">
                  <a:alpha val="5000"/>
                </a:srgbClr>
              </a:gs>
              <a:gs pos="76000">
                <a:srgbClr val="9B2486">
                  <a:alpha val="5000"/>
                </a:srgbClr>
              </a:gs>
              <a:gs pos="100000">
                <a:srgbClr val="244F85">
                  <a:alpha val="5000"/>
                </a:srgbClr>
              </a:gs>
            </a:gsLst>
          </a:gradFill>
          <a:ln w="36000">
            <a:gradFill>
              <a:gsLst>
                <a:gs pos="1000">
                  <a:srgbClr val="489CD1"/>
                </a:gs>
                <a:gs pos="25000">
                  <a:srgbClr val="A9D7B2"/>
                </a:gs>
                <a:gs pos="50000">
                  <a:srgbClr val="B92B65"/>
                </a:gs>
                <a:gs pos="76000">
                  <a:srgbClr val="9B2486"/>
                </a:gs>
                <a:gs pos="100000">
                  <a:srgbClr val="244F85"/>
                </a:gs>
              </a:gsLst>
            </a:gradFill>
          </a:ln>
        </p:spPr>
        <p:txBody>
          <a:bodyPr wrap="none" rtlCol="0" anchor="ctr" anchorCtr="1"/>
          <a:lstStyle/>
          <a:p>
            <a:endParaRPr lang="fr-FR">
              <a:gradFill>
                <a:gsLst>
                  <a:gs pos="1000">
                    <a:srgbClr val="489CD1"/>
                  </a:gs>
                  <a:gs pos="25000">
                    <a:srgbClr val="A9D7B2"/>
                  </a:gs>
                  <a:gs pos="50000">
                    <a:srgbClr val="B92B65"/>
                  </a:gs>
                  <a:gs pos="76000">
                    <a:srgbClr val="9B2486"/>
                  </a:gs>
                  <a:gs pos="100000">
                    <a:srgbClr val="244F85"/>
                  </a:gs>
                </a:gsLst>
              </a:gradFill>
            </a:endParaRPr>
          </a:p>
        </p:txBody>
      </p:sp>
    </p:spTree>
    <p:extLst>
      <p:ext uri="{BB962C8B-B14F-4D97-AF65-F5344CB8AC3E}">
        <p14:creationId xmlns:p14="http://schemas.microsoft.com/office/powerpoint/2010/main" val="2893133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F79A4C-CC60-B891-7ABC-1A21524BB1A5}"/>
              </a:ext>
            </a:extLst>
          </p:cNvPr>
          <p:cNvSpPr/>
          <p:nvPr/>
        </p:nvSpPr>
        <p:spPr>
          <a:xfrm rot="16200000" flipH="1">
            <a:off x="2796729" y="-2003871"/>
            <a:ext cx="7653528" cy="11661270"/>
          </a:xfrm>
          <a:prstGeom prst="rect">
            <a:avLst/>
          </a:prstGeom>
          <a:gradFill>
            <a:gsLst>
              <a:gs pos="0">
                <a:srgbClr val="E4E8CB"/>
              </a:gs>
              <a:gs pos="100000">
                <a:srgbClr val="D1EAF7"/>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38200" y="736553"/>
            <a:ext cx="5285914" cy="782638"/>
          </a:xfrm>
        </p:spPr>
        <p:txBody>
          <a:bodyPr/>
          <a:lstStyle/>
          <a:p>
            <a:r>
              <a:rPr lang="en-US" dirty="0">
                <a:solidFill>
                  <a:srgbClr val="79A1C5"/>
                </a:solidFill>
              </a:rPr>
              <a:t>Data Exploration</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38199" y="1519191"/>
            <a:ext cx="11123700" cy="957075"/>
          </a:xfrm>
        </p:spPr>
        <p:txBody>
          <a:bodyPr>
            <a:normAutofit fontScale="70000" lnSpcReduction="20000"/>
          </a:bodyPr>
          <a:lstStyle/>
          <a:p>
            <a:pPr marL="152400" indent="0">
              <a:spcBef>
                <a:spcPts val="0"/>
              </a:spcBef>
              <a:buClr>
                <a:schemeClr val="bg1"/>
              </a:buClr>
              <a:buSzPct val="100000"/>
              <a:buNone/>
            </a:pPr>
            <a:r>
              <a:rPr lang="en-US" sz="3600" dirty="0">
                <a:solidFill>
                  <a:srgbClr val="79A1C5"/>
                </a:solidFill>
              </a:rPr>
              <a:t>Noteworthy features among the measured metrics are heart rate (HR) and heart rate variability (HRV), which reflects the variation in time intervals between consecutive heartbeats.</a:t>
            </a:r>
          </a:p>
          <a:p>
            <a:pPr marL="723900" indent="-571500">
              <a:spcBef>
                <a:spcPts val="0"/>
              </a:spcBef>
              <a:buClr>
                <a:schemeClr val="bg1"/>
              </a:buClr>
              <a:buSzPct val="100000"/>
            </a:pPr>
            <a:endParaRPr lang="en-US" sz="3600" dirty="0"/>
          </a:p>
          <a:p>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350527"/>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79A1C5"/>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79A1C5"/>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13" name="Google Shape;76;p16">
            <a:extLst>
              <a:ext uri="{FF2B5EF4-FFF2-40B4-BE49-F238E27FC236}">
                <a16:creationId xmlns:a16="http://schemas.microsoft.com/office/drawing/2014/main" id="{8F144605-E2C6-2F46-5641-415304EF4CFE}"/>
              </a:ext>
            </a:extLst>
          </p:cNvPr>
          <p:cNvPicPr preferRelativeResize="0"/>
          <p:nvPr/>
        </p:nvPicPr>
        <p:blipFill>
          <a:blip r:embed="rId3">
            <a:alphaModFix/>
          </a:blip>
          <a:stretch>
            <a:fillRect/>
          </a:stretch>
        </p:blipFill>
        <p:spPr>
          <a:xfrm>
            <a:off x="912927" y="2549419"/>
            <a:ext cx="11123700" cy="4023767"/>
          </a:xfrm>
          <a:prstGeom prst="rect">
            <a:avLst/>
          </a:prstGeom>
          <a:noFill/>
          <a:ln>
            <a:noFill/>
          </a:ln>
        </p:spPr>
      </p:pic>
      <p:sp>
        <p:nvSpPr>
          <p:cNvPr id="14" name="Ovale 18">
            <a:extLst>
              <a:ext uri="{FF2B5EF4-FFF2-40B4-BE49-F238E27FC236}">
                <a16:creationId xmlns:a16="http://schemas.microsoft.com/office/drawing/2014/main" id="{E49ED59D-B49B-E272-7915-A2D8BA94EA89}"/>
              </a:ext>
            </a:extLst>
          </p:cNvPr>
          <p:cNvSpPr/>
          <p:nvPr/>
        </p:nvSpPr>
        <p:spPr>
          <a:xfrm>
            <a:off x="5652710" y="6225310"/>
            <a:ext cx="554529" cy="545453"/>
          </a:xfrm>
          <a:prstGeom prst="ellipse">
            <a:avLst/>
          </a:prstGeom>
          <a:gradFill>
            <a:gsLst>
              <a:gs pos="1000">
                <a:srgbClr val="489CD1">
                  <a:alpha val="5000"/>
                </a:srgbClr>
              </a:gs>
              <a:gs pos="25000">
                <a:srgbClr val="A9D7B2">
                  <a:alpha val="5000"/>
                </a:srgbClr>
              </a:gs>
              <a:gs pos="50000">
                <a:srgbClr val="B92B65">
                  <a:alpha val="5000"/>
                </a:srgbClr>
              </a:gs>
              <a:gs pos="76000">
                <a:srgbClr val="9B2486">
                  <a:alpha val="5000"/>
                </a:srgbClr>
              </a:gs>
              <a:gs pos="100000">
                <a:srgbClr val="244F85">
                  <a:alpha val="5000"/>
                </a:srgbClr>
              </a:gs>
            </a:gsLst>
          </a:gradFill>
          <a:ln w="36000">
            <a:gradFill>
              <a:gsLst>
                <a:gs pos="1000">
                  <a:srgbClr val="489CD1"/>
                </a:gs>
                <a:gs pos="25000">
                  <a:srgbClr val="A9D7B2"/>
                </a:gs>
                <a:gs pos="50000">
                  <a:srgbClr val="B92B65"/>
                </a:gs>
                <a:gs pos="76000">
                  <a:srgbClr val="9B2486"/>
                </a:gs>
                <a:gs pos="100000">
                  <a:srgbClr val="244F85"/>
                </a:gs>
              </a:gsLst>
            </a:gradFill>
          </a:ln>
        </p:spPr>
        <p:txBody>
          <a:bodyPr wrap="none" rtlCol="0" anchor="ctr" anchorCtr="1"/>
          <a:lstStyle/>
          <a:p>
            <a:endParaRPr lang="fr-FR">
              <a:gradFill>
                <a:gsLst>
                  <a:gs pos="1000">
                    <a:srgbClr val="489CD1"/>
                  </a:gs>
                  <a:gs pos="25000">
                    <a:srgbClr val="A9D7B2"/>
                  </a:gs>
                  <a:gs pos="50000">
                    <a:srgbClr val="B92B65"/>
                  </a:gs>
                  <a:gs pos="76000">
                    <a:srgbClr val="9B2486"/>
                  </a:gs>
                  <a:gs pos="100000">
                    <a:srgbClr val="244F85"/>
                  </a:gs>
                </a:gsLst>
              </a:gradFill>
            </a:endParaRPr>
          </a:p>
        </p:txBody>
      </p:sp>
    </p:spTree>
    <p:extLst>
      <p:ext uri="{BB962C8B-B14F-4D97-AF65-F5344CB8AC3E}">
        <p14:creationId xmlns:p14="http://schemas.microsoft.com/office/powerpoint/2010/main" val="3455689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F79A4C-CC60-B891-7ABC-1A21524BB1A5}"/>
              </a:ext>
            </a:extLst>
          </p:cNvPr>
          <p:cNvSpPr/>
          <p:nvPr/>
        </p:nvSpPr>
        <p:spPr>
          <a:xfrm rot="16200000" flipH="1">
            <a:off x="2796729" y="-2003871"/>
            <a:ext cx="7653528" cy="11661270"/>
          </a:xfrm>
          <a:prstGeom prst="rect">
            <a:avLst/>
          </a:prstGeom>
          <a:gradFill>
            <a:gsLst>
              <a:gs pos="0">
                <a:srgbClr val="E4E8CB"/>
              </a:gs>
              <a:gs pos="100000">
                <a:srgbClr val="D1EAF7"/>
              </a:gs>
            </a:gsLst>
            <a:lin ang="1680000" scaled="0"/>
          </a:gradFill>
          <a:ln w="12700" cap="flat">
            <a:noFill/>
            <a:prstDash val="solid"/>
            <a:miter/>
          </a:ln>
        </p:spPr>
        <p:txBody>
          <a:bodyPr rtlCol="0" anchor="ctr"/>
          <a:lstStyle/>
          <a:p>
            <a:pPr algn="l"/>
            <a:endParaRPr lang="en-US" dirty="0"/>
          </a:p>
        </p:txBody>
      </p:sp>
      <p:pic>
        <p:nvPicPr>
          <p:cNvPr id="9" name="Google Shape;84;p17">
            <a:extLst>
              <a:ext uri="{FF2B5EF4-FFF2-40B4-BE49-F238E27FC236}">
                <a16:creationId xmlns:a16="http://schemas.microsoft.com/office/drawing/2014/main" id="{BAE49286-0A66-C06C-8C56-AE8DED010960}"/>
              </a:ext>
            </a:extLst>
          </p:cNvPr>
          <p:cNvPicPr preferRelativeResize="0"/>
          <p:nvPr/>
        </p:nvPicPr>
        <p:blipFill>
          <a:blip r:embed="rId3">
            <a:alphaModFix/>
          </a:blip>
          <a:stretch>
            <a:fillRect/>
          </a:stretch>
        </p:blipFill>
        <p:spPr>
          <a:xfrm>
            <a:off x="912927" y="2549419"/>
            <a:ext cx="10843500" cy="4023767"/>
          </a:xfrm>
          <a:prstGeom prst="rect">
            <a:avLst/>
          </a:prstGeom>
          <a:noFill/>
          <a:ln>
            <a:noFill/>
          </a:ln>
        </p:spPr>
      </p:pic>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38200" y="736553"/>
            <a:ext cx="5285914" cy="782638"/>
          </a:xfrm>
        </p:spPr>
        <p:txBody>
          <a:bodyPr/>
          <a:lstStyle/>
          <a:p>
            <a:r>
              <a:rPr lang="en-US" dirty="0">
                <a:solidFill>
                  <a:srgbClr val="79A1C5"/>
                </a:solidFill>
              </a:rPr>
              <a:t>Data Exploration</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38199" y="1519191"/>
            <a:ext cx="11123700" cy="957075"/>
          </a:xfrm>
        </p:spPr>
        <p:txBody>
          <a:bodyPr>
            <a:normAutofit fontScale="70000" lnSpcReduction="20000"/>
          </a:bodyPr>
          <a:lstStyle/>
          <a:p>
            <a:pPr marL="152400" indent="0">
              <a:spcBef>
                <a:spcPts val="0"/>
              </a:spcBef>
              <a:buClr>
                <a:schemeClr val="bg1"/>
              </a:buClr>
              <a:buSzPct val="100000"/>
              <a:buNone/>
            </a:pPr>
            <a:r>
              <a:rPr lang="en-US" sz="3600" dirty="0">
                <a:solidFill>
                  <a:srgbClr val="79A1C5"/>
                </a:solidFill>
              </a:rPr>
              <a:t>Noteworthy features among the measured metrics are heart rate (HR) and heart rate variability (HRV), which reflects the variation in time intervals between consecutive heartbeats.</a:t>
            </a:r>
          </a:p>
          <a:p>
            <a:pPr marL="723900" indent="-571500">
              <a:spcBef>
                <a:spcPts val="0"/>
              </a:spcBef>
              <a:buClr>
                <a:schemeClr val="bg1"/>
              </a:buClr>
              <a:buSzPct val="100000"/>
            </a:pPr>
            <a:endParaRPr lang="en-US" sz="3600" dirty="0"/>
          </a:p>
          <a:p>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350527"/>
            <a:ext cx="2744790"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79A1C5"/>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79A1C5"/>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
        <p:nvSpPr>
          <p:cNvPr id="2" name="Ovale 18">
            <a:extLst>
              <a:ext uri="{FF2B5EF4-FFF2-40B4-BE49-F238E27FC236}">
                <a16:creationId xmlns:a16="http://schemas.microsoft.com/office/drawing/2014/main" id="{E13B4736-37E3-A1ED-60E3-3E1D0710ECC1}"/>
              </a:ext>
            </a:extLst>
          </p:cNvPr>
          <p:cNvSpPr/>
          <p:nvPr/>
        </p:nvSpPr>
        <p:spPr>
          <a:xfrm>
            <a:off x="5541876" y="6225310"/>
            <a:ext cx="554529" cy="545453"/>
          </a:xfrm>
          <a:prstGeom prst="ellipse">
            <a:avLst/>
          </a:prstGeom>
          <a:gradFill>
            <a:gsLst>
              <a:gs pos="1000">
                <a:srgbClr val="489CD1">
                  <a:alpha val="5000"/>
                </a:srgbClr>
              </a:gs>
              <a:gs pos="25000">
                <a:srgbClr val="A9D7B2">
                  <a:alpha val="5000"/>
                </a:srgbClr>
              </a:gs>
              <a:gs pos="50000">
                <a:srgbClr val="B92B65">
                  <a:alpha val="5000"/>
                </a:srgbClr>
              </a:gs>
              <a:gs pos="76000">
                <a:srgbClr val="9B2486">
                  <a:alpha val="5000"/>
                </a:srgbClr>
              </a:gs>
              <a:gs pos="100000">
                <a:srgbClr val="244F85">
                  <a:alpha val="5000"/>
                </a:srgbClr>
              </a:gs>
            </a:gsLst>
          </a:gradFill>
          <a:ln w="36000">
            <a:gradFill>
              <a:gsLst>
                <a:gs pos="1000">
                  <a:srgbClr val="489CD1"/>
                </a:gs>
                <a:gs pos="25000">
                  <a:srgbClr val="A9D7B2"/>
                </a:gs>
                <a:gs pos="50000">
                  <a:srgbClr val="B92B65"/>
                </a:gs>
                <a:gs pos="76000">
                  <a:srgbClr val="9B2486"/>
                </a:gs>
                <a:gs pos="100000">
                  <a:srgbClr val="244F85"/>
                </a:gs>
              </a:gsLst>
            </a:gradFill>
          </a:ln>
        </p:spPr>
        <p:txBody>
          <a:bodyPr wrap="none" rtlCol="0" anchor="ctr" anchorCtr="1"/>
          <a:lstStyle/>
          <a:p>
            <a:endParaRPr lang="fr-FR">
              <a:gradFill>
                <a:gsLst>
                  <a:gs pos="1000">
                    <a:srgbClr val="489CD1"/>
                  </a:gs>
                  <a:gs pos="25000">
                    <a:srgbClr val="A9D7B2"/>
                  </a:gs>
                  <a:gs pos="50000">
                    <a:srgbClr val="B92B65"/>
                  </a:gs>
                  <a:gs pos="76000">
                    <a:srgbClr val="9B2486"/>
                  </a:gs>
                  <a:gs pos="100000">
                    <a:srgbClr val="244F85"/>
                  </a:gs>
                </a:gsLst>
              </a:gradFill>
            </a:endParaRPr>
          </a:p>
        </p:txBody>
      </p:sp>
    </p:spTree>
    <p:extLst>
      <p:ext uri="{BB962C8B-B14F-4D97-AF65-F5344CB8AC3E}">
        <p14:creationId xmlns:p14="http://schemas.microsoft.com/office/powerpoint/2010/main" val="2470356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F79A4C-CC60-B891-7ABC-1A21524BB1A5}"/>
              </a:ext>
            </a:extLst>
          </p:cNvPr>
          <p:cNvSpPr/>
          <p:nvPr/>
        </p:nvSpPr>
        <p:spPr>
          <a:xfrm rot="16200000" flipH="1">
            <a:off x="2796729" y="-2003871"/>
            <a:ext cx="7653528" cy="11661270"/>
          </a:xfrm>
          <a:prstGeom prst="rect">
            <a:avLst/>
          </a:prstGeom>
          <a:gradFill>
            <a:gsLst>
              <a:gs pos="0">
                <a:srgbClr val="E4E8CB"/>
              </a:gs>
              <a:gs pos="100000">
                <a:srgbClr val="D1EAF7"/>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38200" y="736553"/>
            <a:ext cx="5285914" cy="782638"/>
          </a:xfrm>
        </p:spPr>
        <p:txBody>
          <a:bodyPr/>
          <a:lstStyle/>
          <a:p>
            <a:r>
              <a:rPr lang="en-US" dirty="0">
                <a:solidFill>
                  <a:srgbClr val="79A1C5"/>
                </a:solidFill>
              </a:rPr>
              <a:t>Data Exploration</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38199" y="1519191"/>
            <a:ext cx="11123700" cy="957075"/>
          </a:xfrm>
        </p:spPr>
        <p:txBody>
          <a:bodyPr>
            <a:normAutofit fontScale="92500" lnSpcReduction="10000"/>
          </a:bodyPr>
          <a:lstStyle/>
          <a:p>
            <a:pPr marL="152400" indent="0">
              <a:spcBef>
                <a:spcPts val="0"/>
              </a:spcBef>
              <a:buClr>
                <a:schemeClr val="bg1"/>
              </a:buClr>
              <a:buSzPct val="100000"/>
              <a:buNone/>
            </a:pPr>
            <a:r>
              <a:rPr lang="en-US" sz="3600" dirty="0">
                <a:solidFill>
                  <a:srgbClr val="79A1C5"/>
                </a:solidFill>
              </a:rPr>
              <a:t>The features are rarely normally distributed, with many observations in the 3rd quartile. </a:t>
            </a:r>
            <a:endParaRPr lang="en-US" sz="3600" dirty="0"/>
          </a:p>
          <a:p>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350527"/>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79A1C5"/>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79A1C5"/>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3" name="Google Shape;92;p18">
            <a:extLst>
              <a:ext uri="{FF2B5EF4-FFF2-40B4-BE49-F238E27FC236}">
                <a16:creationId xmlns:a16="http://schemas.microsoft.com/office/drawing/2014/main" id="{0E28E3B4-9A67-A8CE-4ED1-603D6DF931BC}"/>
              </a:ext>
            </a:extLst>
          </p:cNvPr>
          <p:cNvPicPr preferRelativeResize="0"/>
          <p:nvPr/>
        </p:nvPicPr>
        <p:blipFill>
          <a:blip r:embed="rId3">
            <a:alphaModFix/>
          </a:blip>
          <a:stretch>
            <a:fillRect/>
          </a:stretch>
        </p:blipFill>
        <p:spPr>
          <a:xfrm>
            <a:off x="7584628" y="2592196"/>
            <a:ext cx="4052900" cy="4178567"/>
          </a:xfrm>
          <a:prstGeom prst="rect">
            <a:avLst/>
          </a:prstGeom>
          <a:noFill/>
          <a:ln>
            <a:noFill/>
          </a:ln>
        </p:spPr>
      </p:pic>
      <p:pic>
        <p:nvPicPr>
          <p:cNvPr id="4" name="Google Shape;93;p18">
            <a:extLst>
              <a:ext uri="{FF2B5EF4-FFF2-40B4-BE49-F238E27FC236}">
                <a16:creationId xmlns:a16="http://schemas.microsoft.com/office/drawing/2014/main" id="{7618D3A7-E6AD-AF7C-95F9-9687D9CDDA43}"/>
              </a:ext>
            </a:extLst>
          </p:cNvPr>
          <p:cNvPicPr preferRelativeResize="0"/>
          <p:nvPr/>
        </p:nvPicPr>
        <p:blipFill>
          <a:blip r:embed="rId4">
            <a:alphaModFix/>
          </a:blip>
          <a:stretch>
            <a:fillRect/>
          </a:stretch>
        </p:blipFill>
        <p:spPr>
          <a:xfrm>
            <a:off x="1074527" y="2592196"/>
            <a:ext cx="5987768" cy="3762633"/>
          </a:xfrm>
          <a:prstGeom prst="rect">
            <a:avLst/>
          </a:prstGeom>
          <a:noFill/>
          <a:ln>
            <a:noFill/>
          </a:ln>
        </p:spPr>
      </p:pic>
    </p:spTree>
    <p:extLst>
      <p:ext uri="{BB962C8B-B14F-4D97-AF65-F5344CB8AC3E}">
        <p14:creationId xmlns:p14="http://schemas.microsoft.com/office/powerpoint/2010/main" val="3119037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F79A4C-CC60-B891-7ABC-1A21524BB1A5}"/>
              </a:ext>
            </a:extLst>
          </p:cNvPr>
          <p:cNvSpPr/>
          <p:nvPr/>
        </p:nvSpPr>
        <p:spPr>
          <a:xfrm rot="16200000" flipH="1">
            <a:off x="2796729" y="-2003871"/>
            <a:ext cx="7653528" cy="11661270"/>
          </a:xfrm>
          <a:prstGeom prst="rect">
            <a:avLst/>
          </a:prstGeom>
          <a:gradFill>
            <a:gsLst>
              <a:gs pos="0">
                <a:srgbClr val="E4E8CB"/>
              </a:gs>
              <a:gs pos="100000">
                <a:srgbClr val="D1EAF7"/>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38200" y="736553"/>
            <a:ext cx="5285914" cy="782638"/>
          </a:xfrm>
        </p:spPr>
        <p:txBody>
          <a:bodyPr/>
          <a:lstStyle/>
          <a:p>
            <a:r>
              <a:rPr lang="en-US" dirty="0">
                <a:solidFill>
                  <a:srgbClr val="79A1C5"/>
                </a:solidFill>
              </a:rPr>
              <a:t>Data Exploration</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38200" y="1835633"/>
            <a:ext cx="6072879" cy="380626"/>
          </a:xfrm>
        </p:spPr>
        <p:txBody>
          <a:bodyPr>
            <a:normAutofit fontScale="62500" lnSpcReduction="20000"/>
          </a:bodyPr>
          <a:lstStyle/>
          <a:p>
            <a:pPr marL="152400" indent="0">
              <a:spcBef>
                <a:spcPts val="0"/>
              </a:spcBef>
              <a:buClr>
                <a:schemeClr val="bg1"/>
              </a:buClr>
              <a:buSzPct val="100000"/>
              <a:buNone/>
            </a:pPr>
            <a:r>
              <a:rPr lang="en-US" sz="3600" dirty="0">
                <a:solidFill>
                  <a:srgbClr val="79A1C5"/>
                </a:solidFill>
              </a:rPr>
              <a:t>Distinctiveness of the dataset is relatively low </a:t>
            </a:r>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350527"/>
            <a:ext cx="2744790"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79A1C5"/>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79A1C5"/>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2" name="Google Shape;100;p19">
            <a:extLst>
              <a:ext uri="{FF2B5EF4-FFF2-40B4-BE49-F238E27FC236}">
                <a16:creationId xmlns:a16="http://schemas.microsoft.com/office/drawing/2014/main" id="{F1D0740B-5122-6F5A-833C-3AE245052F0F}"/>
              </a:ext>
            </a:extLst>
          </p:cNvPr>
          <p:cNvPicPr preferRelativeResize="0"/>
          <p:nvPr/>
        </p:nvPicPr>
        <p:blipFill>
          <a:blip r:embed="rId3">
            <a:alphaModFix/>
          </a:blip>
          <a:stretch>
            <a:fillRect/>
          </a:stretch>
        </p:blipFill>
        <p:spPr>
          <a:xfrm>
            <a:off x="838200" y="2290419"/>
            <a:ext cx="6287633" cy="4043200"/>
          </a:xfrm>
          <a:prstGeom prst="rect">
            <a:avLst/>
          </a:prstGeom>
          <a:noFill/>
          <a:ln>
            <a:noFill/>
          </a:ln>
        </p:spPr>
      </p:pic>
      <p:sp>
        <p:nvSpPr>
          <p:cNvPr id="5" name="Text Placeholder 11">
            <a:extLst>
              <a:ext uri="{FF2B5EF4-FFF2-40B4-BE49-F238E27FC236}">
                <a16:creationId xmlns:a16="http://schemas.microsoft.com/office/drawing/2014/main" id="{CA8DCE79-2F02-964B-6C72-92635F82A81D}"/>
              </a:ext>
            </a:extLst>
          </p:cNvPr>
          <p:cNvSpPr txBox="1">
            <a:spLocks/>
          </p:cNvSpPr>
          <p:nvPr/>
        </p:nvSpPr>
        <p:spPr>
          <a:xfrm>
            <a:off x="7166531" y="1835633"/>
            <a:ext cx="4551220" cy="380626"/>
          </a:xfrm>
          <a:prstGeom prst="rect">
            <a:avLst/>
          </a:prstGeom>
        </p:spPr>
        <p:txBody>
          <a:bodyPr vert="horz" lIns="0" tIns="45720" rIns="91440" bIns="45720" rtlCol="0">
            <a:normAutofit fontScale="92500"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400" indent="0">
              <a:spcBef>
                <a:spcPts val="0"/>
              </a:spcBef>
              <a:buClr>
                <a:schemeClr val="bg1"/>
              </a:buClr>
              <a:buSzPct val="100000"/>
              <a:buFont typeface="Arial" panose="020B0604020202020204" pitchFamily="34" charset="0"/>
              <a:buNone/>
            </a:pPr>
            <a:r>
              <a:rPr lang="en-US" sz="2500" dirty="0">
                <a:solidFill>
                  <a:srgbClr val="79A1C5"/>
                </a:solidFill>
              </a:rPr>
              <a:t>Some features are quasi binary</a:t>
            </a:r>
          </a:p>
        </p:txBody>
      </p:sp>
      <p:pic>
        <p:nvPicPr>
          <p:cNvPr id="7" name="Google Shape;102;p19">
            <a:extLst>
              <a:ext uri="{FF2B5EF4-FFF2-40B4-BE49-F238E27FC236}">
                <a16:creationId xmlns:a16="http://schemas.microsoft.com/office/drawing/2014/main" id="{6B955442-6D88-3EC8-6CE7-503234726CF7}"/>
              </a:ext>
            </a:extLst>
          </p:cNvPr>
          <p:cNvPicPr preferRelativeResize="0"/>
          <p:nvPr/>
        </p:nvPicPr>
        <p:blipFill>
          <a:blip r:embed="rId4">
            <a:alphaModFix/>
          </a:blip>
          <a:stretch>
            <a:fillRect/>
          </a:stretch>
        </p:blipFill>
        <p:spPr>
          <a:xfrm>
            <a:off x="7166531" y="2290418"/>
            <a:ext cx="5246899" cy="4043200"/>
          </a:xfrm>
          <a:prstGeom prst="rect">
            <a:avLst/>
          </a:prstGeom>
          <a:noFill/>
          <a:ln>
            <a:noFill/>
          </a:ln>
        </p:spPr>
      </p:pic>
    </p:spTree>
    <p:extLst>
      <p:ext uri="{BB962C8B-B14F-4D97-AF65-F5344CB8AC3E}">
        <p14:creationId xmlns:p14="http://schemas.microsoft.com/office/powerpoint/2010/main" val="1487482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F79A4C-CC60-B891-7ABC-1A21524BB1A5}"/>
              </a:ext>
            </a:extLst>
          </p:cNvPr>
          <p:cNvSpPr/>
          <p:nvPr/>
        </p:nvSpPr>
        <p:spPr>
          <a:xfrm rot="16200000" flipH="1">
            <a:off x="2796729" y="-2003871"/>
            <a:ext cx="7653528" cy="11661270"/>
          </a:xfrm>
          <a:prstGeom prst="rect">
            <a:avLst/>
          </a:prstGeom>
          <a:gradFill>
            <a:gsLst>
              <a:gs pos="0">
                <a:srgbClr val="E4E8CB"/>
              </a:gs>
              <a:gs pos="100000">
                <a:srgbClr val="D1EAF7"/>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38199" y="736553"/>
            <a:ext cx="6209145" cy="782638"/>
          </a:xfrm>
        </p:spPr>
        <p:txBody>
          <a:bodyPr>
            <a:normAutofit fontScale="90000"/>
          </a:bodyPr>
          <a:lstStyle/>
          <a:p>
            <a:r>
              <a:rPr lang="en-US" dirty="0">
                <a:solidFill>
                  <a:srgbClr val="79A1C5"/>
                </a:solidFill>
              </a:rPr>
              <a:t>Dimensionality Reduction</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38200" y="1835633"/>
            <a:ext cx="10485582" cy="380626"/>
          </a:xfrm>
        </p:spPr>
        <p:txBody>
          <a:bodyPr>
            <a:normAutofit fontScale="55000" lnSpcReduction="20000"/>
          </a:bodyPr>
          <a:lstStyle/>
          <a:p>
            <a:pPr marL="152400" indent="0">
              <a:spcBef>
                <a:spcPts val="0"/>
              </a:spcBef>
              <a:buClr>
                <a:schemeClr val="bg1"/>
              </a:buClr>
              <a:buSzPct val="100000"/>
              <a:buNone/>
            </a:pPr>
            <a:r>
              <a:rPr lang="en-US" sz="3600" dirty="0">
                <a:solidFill>
                  <a:srgbClr val="79A1C5"/>
                </a:solidFill>
              </a:rPr>
              <a:t>Some of the features were highly correlated (linearly), implying redundancy of features</a:t>
            </a:r>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350527"/>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79A1C5"/>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79A1C5"/>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3" name="Google Shape;109;p20">
            <a:extLst>
              <a:ext uri="{FF2B5EF4-FFF2-40B4-BE49-F238E27FC236}">
                <a16:creationId xmlns:a16="http://schemas.microsoft.com/office/drawing/2014/main" id="{F5689816-B45A-B3D7-4A28-47E64C1A54CD}"/>
              </a:ext>
            </a:extLst>
          </p:cNvPr>
          <p:cNvPicPr preferRelativeResize="0"/>
          <p:nvPr/>
        </p:nvPicPr>
        <p:blipFill>
          <a:blip r:embed="rId3">
            <a:alphaModFix/>
          </a:blip>
          <a:stretch>
            <a:fillRect/>
          </a:stretch>
        </p:blipFill>
        <p:spPr>
          <a:xfrm>
            <a:off x="868218" y="2215039"/>
            <a:ext cx="7616178" cy="4555668"/>
          </a:xfrm>
          <a:prstGeom prst="rect">
            <a:avLst/>
          </a:prstGeom>
          <a:noFill/>
          <a:ln>
            <a:noFill/>
          </a:ln>
        </p:spPr>
      </p:pic>
      <p:pic>
        <p:nvPicPr>
          <p:cNvPr id="4" name="Google Shape;110;p20">
            <a:extLst>
              <a:ext uri="{FF2B5EF4-FFF2-40B4-BE49-F238E27FC236}">
                <a16:creationId xmlns:a16="http://schemas.microsoft.com/office/drawing/2014/main" id="{DFEB7167-9559-76F1-5404-AD94EA2AFF12}"/>
              </a:ext>
            </a:extLst>
          </p:cNvPr>
          <p:cNvPicPr preferRelativeResize="0"/>
          <p:nvPr/>
        </p:nvPicPr>
        <p:blipFill>
          <a:blip r:embed="rId4">
            <a:alphaModFix/>
          </a:blip>
          <a:stretch>
            <a:fillRect/>
          </a:stretch>
        </p:blipFill>
        <p:spPr>
          <a:xfrm>
            <a:off x="7994001" y="2288198"/>
            <a:ext cx="4197999" cy="4352732"/>
          </a:xfrm>
          <a:prstGeom prst="rect">
            <a:avLst/>
          </a:prstGeom>
          <a:noFill/>
          <a:ln>
            <a:noFill/>
          </a:ln>
        </p:spPr>
      </p:pic>
    </p:spTree>
    <p:extLst>
      <p:ext uri="{BB962C8B-B14F-4D97-AF65-F5344CB8AC3E}">
        <p14:creationId xmlns:p14="http://schemas.microsoft.com/office/powerpoint/2010/main" val="4191207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29D15-E9AC-E826-77D7-F384F2A723EE}"/>
              </a:ext>
            </a:extLst>
          </p:cNvPr>
          <p:cNvPicPr>
            <a:picLocks noChangeAspect="1"/>
          </p:cNvPicPr>
          <p:nvPr/>
        </p:nvPicPr>
        <p:blipFill>
          <a:blip r:embed="rId3"/>
          <a:src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1"/>
            <a:ext cx="4989942" cy="7315200"/>
          </a:xfrm>
          <a:prstGeom prst="rect">
            <a:avLst/>
          </a:prstGeom>
          <a:gradFill>
            <a:gsLst>
              <a:gs pos="0">
                <a:srgbClr val="21918C">
                  <a:alpha val="50000"/>
                </a:srgbClr>
              </a:gs>
              <a:gs pos="100000">
                <a:srgbClr val="440154"/>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41247" y="816857"/>
            <a:ext cx="5557279" cy="1135037"/>
          </a:xfrm>
        </p:spPr>
        <p:txBody>
          <a:bodyPr>
            <a:normAutofit fontScale="90000"/>
          </a:bodyPr>
          <a:lstStyle/>
          <a:p>
            <a:r>
              <a:rPr lang="en-US" dirty="0"/>
              <a:t>Dimensionality Reduction</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38200" y="2255744"/>
            <a:ext cx="4989946" cy="4449856"/>
          </a:xfrm>
        </p:spPr>
        <p:txBody>
          <a:bodyPr>
            <a:normAutofit/>
          </a:bodyPr>
          <a:lstStyle/>
          <a:p>
            <a:pPr marL="723900" indent="-571500">
              <a:spcBef>
                <a:spcPts val="0"/>
              </a:spcBef>
              <a:buClr>
                <a:schemeClr val="bg1"/>
              </a:buClr>
              <a:buSzPct val="100000"/>
            </a:pPr>
            <a:r>
              <a:rPr lang="en-US" sz="3200" dirty="0"/>
              <a:t>We attempted first to reduce dimensionality via PCA, however, to achieve &gt;80% explained variance we needed 8 components </a:t>
            </a:r>
          </a:p>
          <a:p>
            <a:pPr marL="723900" indent="-571500">
              <a:spcBef>
                <a:spcPts val="0"/>
              </a:spcBef>
              <a:buClr>
                <a:schemeClr val="bg1"/>
              </a:buClr>
              <a:buSzPct val="100000"/>
            </a:pPr>
            <a:r>
              <a:rPr lang="en-US" sz="3200" dirty="0"/>
              <a:t>K-means clustering alone was not able to draw clear boundaries </a:t>
            </a:r>
          </a:p>
          <a:p>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596748"/>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40154"/>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4015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2" name="Google Shape;117;p21">
            <a:extLst>
              <a:ext uri="{FF2B5EF4-FFF2-40B4-BE49-F238E27FC236}">
                <a16:creationId xmlns:a16="http://schemas.microsoft.com/office/drawing/2014/main" id="{484F1351-03E5-214F-047B-4993D1DB586F}"/>
              </a:ext>
            </a:extLst>
          </p:cNvPr>
          <p:cNvPicPr preferRelativeResize="0"/>
          <p:nvPr/>
        </p:nvPicPr>
        <p:blipFill>
          <a:blip r:embed="rId4">
            <a:alphaModFix/>
          </a:blip>
          <a:stretch>
            <a:fillRect/>
          </a:stretch>
        </p:blipFill>
        <p:spPr>
          <a:xfrm>
            <a:off x="6155625" y="1082683"/>
            <a:ext cx="5669565" cy="4692633"/>
          </a:xfrm>
          <a:prstGeom prst="rect">
            <a:avLst/>
          </a:prstGeom>
          <a:noFill/>
          <a:ln>
            <a:noFill/>
          </a:ln>
        </p:spPr>
      </p:pic>
    </p:spTree>
    <p:extLst>
      <p:ext uri="{BB962C8B-B14F-4D97-AF65-F5344CB8AC3E}">
        <p14:creationId xmlns:p14="http://schemas.microsoft.com/office/powerpoint/2010/main" val="3803230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29D15-E9AC-E826-77D7-F384F2A723EE}"/>
              </a:ext>
            </a:extLst>
          </p:cNvPr>
          <p:cNvPicPr>
            <a:picLocks noChangeAspect="1"/>
          </p:cNvPicPr>
          <p:nvPr/>
        </p:nvPicPr>
        <p:blipFill>
          <a:blip r:embed="rId3"/>
          <a:src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1"/>
            <a:ext cx="4989942" cy="7315200"/>
          </a:xfrm>
          <a:prstGeom prst="rect">
            <a:avLst/>
          </a:prstGeom>
          <a:gradFill>
            <a:gsLst>
              <a:gs pos="0">
                <a:srgbClr val="21918C">
                  <a:alpha val="50000"/>
                </a:srgbClr>
              </a:gs>
              <a:gs pos="100000">
                <a:srgbClr val="440154"/>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41247" y="816857"/>
            <a:ext cx="5557279" cy="1135037"/>
          </a:xfrm>
        </p:spPr>
        <p:txBody>
          <a:bodyPr>
            <a:normAutofit/>
          </a:bodyPr>
          <a:lstStyle/>
          <a:p>
            <a:r>
              <a:rPr lang="en-US" dirty="0"/>
              <a:t>Similarity Analysis</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38200" y="2255744"/>
            <a:ext cx="4300728" cy="4071904"/>
          </a:xfrm>
        </p:spPr>
        <p:txBody>
          <a:bodyPr>
            <a:normAutofit fontScale="85000" lnSpcReduction="20000"/>
          </a:bodyPr>
          <a:lstStyle/>
          <a:p>
            <a:pPr marL="723900" indent="-571500">
              <a:spcBef>
                <a:spcPts val="0"/>
              </a:spcBef>
              <a:buClr>
                <a:schemeClr val="bg1"/>
              </a:buClr>
              <a:buSzPct val="100000"/>
            </a:pPr>
            <a:r>
              <a:rPr lang="en-US" sz="3600" dirty="0"/>
              <a:t>t-SNE (t-distributed stochastic </a:t>
            </a:r>
            <a:r>
              <a:rPr lang="en-US" sz="3600" dirty="0" err="1"/>
              <a:t>neighbour</a:t>
            </a:r>
            <a:r>
              <a:rPr lang="en-US" sz="3600" dirty="0"/>
              <a:t> embedding) was able to separate them nicely although not perfectly</a:t>
            </a:r>
          </a:p>
          <a:p>
            <a:pPr marL="723900" indent="-571500">
              <a:spcBef>
                <a:spcPts val="0"/>
              </a:spcBef>
              <a:buClr>
                <a:schemeClr val="bg1"/>
              </a:buClr>
              <a:buSzPct val="100000"/>
            </a:pPr>
            <a:r>
              <a:rPr lang="en-US" sz="3600" dirty="0"/>
              <a:t>t-SNE is a nonlinear dimensionality reduction technique which retains local variance (PCA → global variance)</a:t>
            </a:r>
          </a:p>
          <a:p>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596748"/>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40154"/>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4015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3" name="Google Shape;124;p22">
            <a:extLst>
              <a:ext uri="{FF2B5EF4-FFF2-40B4-BE49-F238E27FC236}">
                <a16:creationId xmlns:a16="http://schemas.microsoft.com/office/drawing/2014/main" id="{820C5427-1F36-D713-DD17-26EC268EBEB9}"/>
              </a:ext>
            </a:extLst>
          </p:cNvPr>
          <p:cNvPicPr preferRelativeResize="0"/>
          <p:nvPr/>
        </p:nvPicPr>
        <p:blipFill>
          <a:blip r:embed="rId4">
            <a:alphaModFix/>
          </a:blip>
          <a:stretch>
            <a:fillRect/>
          </a:stretch>
        </p:blipFill>
        <p:spPr>
          <a:xfrm>
            <a:off x="6096000" y="1610244"/>
            <a:ext cx="5859214" cy="4264428"/>
          </a:xfrm>
          <a:prstGeom prst="rect">
            <a:avLst/>
          </a:prstGeom>
          <a:noFill/>
          <a:ln>
            <a:noFill/>
          </a:ln>
        </p:spPr>
      </p:pic>
    </p:spTree>
    <p:extLst>
      <p:ext uri="{BB962C8B-B14F-4D97-AF65-F5344CB8AC3E}">
        <p14:creationId xmlns:p14="http://schemas.microsoft.com/office/powerpoint/2010/main" val="1401664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29D15-E9AC-E826-77D7-F384F2A723EE}"/>
              </a:ext>
            </a:extLst>
          </p:cNvPr>
          <p:cNvPicPr>
            <a:picLocks noChangeAspect="1"/>
          </p:cNvPicPr>
          <p:nvPr/>
        </p:nvPicPr>
        <p:blipFill>
          <a:blip r:embed="rId3"/>
          <a:src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1"/>
            <a:ext cx="4989942" cy="7315200"/>
          </a:xfrm>
          <a:prstGeom prst="rect">
            <a:avLst/>
          </a:prstGeom>
          <a:gradFill>
            <a:gsLst>
              <a:gs pos="0">
                <a:srgbClr val="21918C">
                  <a:alpha val="50000"/>
                </a:srgbClr>
              </a:gs>
              <a:gs pos="100000">
                <a:srgbClr val="440154"/>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41248" y="816857"/>
            <a:ext cx="4047747" cy="1135037"/>
          </a:xfrm>
        </p:spPr>
        <p:txBody>
          <a:bodyPr>
            <a:normAutofit fontScale="90000"/>
          </a:bodyPr>
          <a:lstStyle/>
          <a:p>
            <a:r>
              <a:rPr lang="en-US" dirty="0"/>
              <a:t>Similarity Analysis</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41248" y="2079910"/>
            <a:ext cx="3861817" cy="4375754"/>
          </a:xfrm>
        </p:spPr>
        <p:txBody>
          <a:bodyPr>
            <a:normAutofit fontScale="70000" lnSpcReduction="20000"/>
          </a:bodyPr>
          <a:lstStyle/>
          <a:p>
            <a:pPr marL="723900" indent="-571500">
              <a:spcBef>
                <a:spcPts val="0"/>
              </a:spcBef>
              <a:buClr>
                <a:schemeClr val="bg1"/>
              </a:buClr>
              <a:buSzPct val="100000"/>
            </a:pPr>
            <a:r>
              <a:rPr lang="en-US" sz="3600" dirty="0"/>
              <a:t>Certain degree of class mixing might be unavoidable</a:t>
            </a:r>
          </a:p>
          <a:p>
            <a:pPr marL="723900" indent="-571500">
              <a:spcBef>
                <a:spcPts val="0"/>
              </a:spcBef>
              <a:buClr>
                <a:schemeClr val="bg1"/>
              </a:buClr>
              <a:buSzPct val="100000"/>
            </a:pPr>
            <a:r>
              <a:rPr lang="en-US" sz="3600" dirty="0"/>
              <a:t>Shortcoming - t-SNE doesn’t inherently define decision boundaries (i.e. you need to perform additionally some clustering)</a:t>
            </a:r>
          </a:p>
          <a:p>
            <a:pPr marL="723900" indent="-571500">
              <a:spcBef>
                <a:spcPts val="0"/>
              </a:spcBef>
              <a:buClr>
                <a:schemeClr val="bg1"/>
              </a:buClr>
              <a:buSzPct val="100000"/>
            </a:pPr>
            <a:r>
              <a:rPr lang="en-US" sz="3600" dirty="0"/>
              <a:t>Perplexity(P) needs to be defined by the user (the larger the P the more data points are included in the </a:t>
            </a:r>
            <a:r>
              <a:rPr lang="en-US" sz="3600" dirty="0" err="1"/>
              <a:t>neighbourhood</a:t>
            </a:r>
            <a:r>
              <a:rPr lang="en-US" sz="3600" dirty="0"/>
              <a:t>)</a:t>
            </a:r>
          </a:p>
          <a:p>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596748"/>
            <a:ext cx="2744790" cy="284693"/>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40154"/>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4015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3" name="Google Shape;124;p22">
            <a:extLst>
              <a:ext uri="{FF2B5EF4-FFF2-40B4-BE49-F238E27FC236}">
                <a16:creationId xmlns:a16="http://schemas.microsoft.com/office/drawing/2014/main" id="{820C5427-1F36-D713-DD17-26EC268EBEB9}"/>
              </a:ext>
            </a:extLst>
          </p:cNvPr>
          <p:cNvPicPr preferRelativeResize="0"/>
          <p:nvPr/>
        </p:nvPicPr>
        <p:blipFill>
          <a:blip r:embed="rId4">
            <a:alphaModFix/>
          </a:blip>
          <a:stretch>
            <a:fillRect/>
          </a:stretch>
        </p:blipFill>
        <p:spPr>
          <a:xfrm>
            <a:off x="4854331" y="1113457"/>
            <a:ext cx="7345680" cy="5214191"/>
          </a:xfrm>
          <a:prstGeom prst="rect">
            <a:avLst/>
          </a:prstGeom>
          <a:noFill/>
          <a:ln>
            <a:noFill/>
          </a:ln>
        </p:spPr>
      </p:pic>
    </p:spTree>
    <p:extLst>
      <p:ext uri="{BB962C8B-B14F-4D97-AF65-F5344CB8AC3E}">
        <p14:creationId xmlns:p14="http://schemas.microsoft.com/office/powerpoint/2010/main" val="87782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29D15-E9AC-E826-77D7-F384F2A723EE}"/>
              </a:ext>
            </a:extLst>
          </p:cNvPr>
          <p:cNvPicPr>
            <a:picLocks noChangeAspect="1"/>
          </p:cNvPicPr>
          <p:nvPr/>
        </p:nvPicPr>
        <p:blipFill>
          <a:blip r:embed="rId3"/>
          <a:src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1"/>
            <a:ext cx="4989942" cy="7315200"/>
          </a:xfrm>
          <a:prstGeom prst="rect">
            <a:avLst/>
          </a:prstGeom>
          <a:gradFill>
            <a:gsLst>
              <a:gs pos="0">
                <a:srgbClr val="21918C">
                  <a:alpha val="50000"/>
                </a:srgbClr>
              </a:gs>
              <a:gs pos="100000">
                <a:srgbClr val="440154"/>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41247" y="816857"/>
            <a:ext cx="4242817" cy="1135037"/>
          </a:xfrm>
        </p:spPr>
        <p:txBody>
          <a:bodyPr>
            <a:normAutofit fontScale="90000"/>
          </a:bodyPr>
          <a:lstStyle/>
          <a:p>
            <a:r>
              <a:rPr lang="en-US" dirty="0"/>
              <a:t>Similarity Analysis</a:t>
            </a:r>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596748"/>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40154"/>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4015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2" name="Google Shape;131;p23">
            <a:extLst>
              <a:ext uri="{FF2B5EF4-FFF2-40B4-BE49-F238E27FC236}">
                <a16:creationId xmlns:a16="http://schemas.microsoft.com/office/drawing/2014/main" id="{0B9C8965-32EA-48DC-65F4-08EEBB9A25A4}"/>
              </a:ext>
            </a:extLst>
          </p:cNvPr>
          <p:cNvPicPr preferRelativeResize="0"/>
          <p:nvPr/>
        </p:nvPicPr>
        <p:blipFill>
          <a:blip r:embed="rId4">
            <a:alphaModFix/>
          </a:blip>
          <a:stretch>
            <a:fillRect/>
          </a:stretch>
        </p:blipFill>
        <p:spPr>
          <a:xfrm>
            <a:off x="4917826" y="860867"/>
            <a:ext cx="7395607" cy="5997133"/>
          </a:xfrm>
          <a:prstGeom prst="rect">
            <a:avLst/>
          </a:prstGeom>
          <a:noFill/>
          <a:ln>
            <a:noFill/>
          </a:ln>
        </p:spPr>
      </p:pic>
      <p:pic>
        <p:nvPicPr>
          <p:cNvPr id="4" name="Google Shape;132;p23">
            <a:extLst>
              <a:ext uri="{FF2B5EF4-FFF2-40B4-BE49-F238E27FC236}">
                <a16:creationId xmlns:a16="http://schemas.microsoft.com/office/drawing/2014/main" id="{4261AD80-9F09-431A-0F9F-70ECF680787A}"/>
              </a:ext>
            </a:extLst>
          </p:cNvPr>
          <p:cNvPicPr preferRelativeResize="0"/>
          <p:nvPr/>
        </p:nvPicPr>
        <p:blipFill>
          <a:blip r:embed="rId5">
            <a:alphaModFix/>
          </a:blip>
          <a:stretch>
            <a:fillRect/>
          </a:stretch>
        </p:blipFill>
        <p:spPr>
          <a:xfrm>
            <a:off x="841247" y="2809579"/>
            <a:ext cx="4493333" cy="1595367"/>
          </a:xfrm>
          <a:prstGeom prst="rect">
            <a:avLst/>
          </a:prstGeom>
          <a:noFill/>
          <a:ln>
            <a:noFill/>
          </a:ln>
        </p:spPr>
      </p:pic>
      <p:sp>
        <p:nvSpPr>
          <p:cNvPr id="7" name="Text Placeholder 11">
            <a:extLst>
              <a:ext uri="{FF2B5EF4-FFF2-40B4-BE49-F238E27FC236}">
                <a16:creationId xmlns:a16="http://schemas.microsoft.com/office/drawing/2014/main" id="{021B5B2D-FDB8-5578-E570-AAF38CF5BD85}"/>
              </a:ext>
            </a:extLst>
          </p:cNvPr>
          <p:cNvSpPr txBox="1">
            <a:spLocks/>
          </p:cNvSpPr>
          <p:nvPr/>
        </p:nvSpPr>
        <p:spPr>
          <a:xfrm>
            <a:off x="803526" y="2257896"/>
            <a:ext cx="4016127" cy="551683"/>
          </a:xfrm>
          <a:prstGeom prst="rect">
            <a:avLst/>
          </a:prstGeom>
        </p:spPr>
        <p:txBody>
          <a:bodyPr vert="horz" lIns="0" tIns="45720" rIns="91440" bIns="45720" rtlCol="0">
            <a:normAutofit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400" indent="0">
              <a:spcBef>
                <a:spcPts val="0"/>
              </a:spcBef>
              <a:buClr>
                <a:schemeClr val="bg1"/>
              </a:buClr>
              <a:buSzPct val="100000"/>
              <a:buNone/>
            </a:pPr>
            <a:r>
              <a:rPr lang="en-US" sz="3600" dirty="0"/>
              <a:t>T-SNE</a:t>
            </a:r>
          </a:p>
          <a:p>
            <a:endParaRPr lang="en-US" dirty="0"/>
          </a:p>
        </p:txBody>
      </p:sp>
    </p:spTree>
    <p:extLst>
      <p:ext uri="{BB962C8B-B14F-4D97-AF65-F5344CB8AC3E}">
        <p14:creationId xmlns:p14="http://schemas.microsoft.com/office/powerpoint/2010/main" val="2522868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A person looking at a camera&#10;&#10;Description automatically generated">
            <a:extLst>
              <a:ext uri="{FF2B5EF4-FFF2-40B4-BE49-F238E27FC236}">
                <a16:creationId xmlns:a16="http://schemas.microsoft.com/office/drawing/2014/main" id="{9DDB2E9C-12BA-0D60-B85E-0EB36569568D}"/>
              </a:ext>
            </a:extLst>
          </p:cNvPr>
          <p:cNvPicPr>
            <a:picLocks noChangeAspect="1"/>
          </p:cNvPicPr>
          <p:nvPr/>
        </p:nvPicPr>
        <p:blipFill>
          <a:blip r:embed="rId3"/>
          <a:stretch>
            <a:fillRect/>
          </a:stretch>
        </p:blipFill>
        <p:spPr>
          <a:xfrm>
            <a:off x="762583" y="365125"/>
            <a:ext cx="11987578" cy="5993789"/>
          </a:xfrm>
          <a:prstGeom prst="rect">
            <a:avLst/>
          </a:prstGeom>
        </p:spPr>
      </p:pic>
      <p:sp>
        <p:nvSpPr>
          <p:cNvPr id="10" name="Rectangle 9">
            <a:extLst>
              <a:ext uri="{FF2B5EF4-FFF2-40B4-BE49-F238E27FC236}">
                <a16:creationId xmlns:a16="http://schemas.microsoft.com/office/drawing/2014/main" id="{6988C3FF-2362-CC22-0764-9C40519B0D80}"/>
              </a:ext>
            </a:extLst>
          </p:cNvPr>
          <p:cNvSpPr/>
          <p:nvPr/>
        </p:nvSpPr>
        <p:spPr>
          <a:xfrm>
            <a:off x="762584" y="1123120"/>
            <a:ext cx="6762928" cy="1720664"/>
          </a:xfrm>
          <a:prstGeom prst="rect">
            <a:avLst/>
          </a:prstGeom>
          <a:gradFill>
            <a:gsLst>
              <a:gs pos="0">
                <a:srgbClr val="D0B244"/>
              </a:gs>
              <a:gs pos="100000">
                <a:srgbClr val="545863">
                  <a:alpha val="50000"/>
                </a:srgbClr>
              </a:gs>
            </a:gsLst>
            <a:lin ang="1680000" scaled="0"/>
          </a:gra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38200" y="1184789"/>
            <a:ext cx="5516880" cy="953955"/>
          </a:xfrm>
        </p:spPr>
        <p:txBody>
          <a:bodyPr/>
          <a:lstStyle/>
          <a:p>
            <a:r>
              <a:rPr lang="en-US" dirty="0"/>
              <a:t>Overview</a:t>
            </a:r>
          </a:p>
        </p:txBody>
      </p:sp>
      <p:sp>
        <p:nvSpPr>
          <p:cNvPr id="20" name="Shape 61">
            <a:extLst>
              <a:ext uri="{FF2B5EF4-FFF2-40B4-BE49-F238E27FC236}">
                <a16:creationId xmlns:a16="http://schemas.microsoft.com/office/drawing/2014/main" id="{C843F2CD-8B56-CAFF-C43C-42EE9E4A5078}"/>
              </a:ext>
            </a:extLst>
          </p:cNvPr>
          <p:cNvSpPr/>
          <p:nvPr/>
        </p:nvSpPr>
        <p:spPr>
          <a:xfrm rot="16200000">
            <a:off x="-953295" y="4350527"/>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214A88"/>
                </a:solidFill>
                <a:latin typeface="+mj-lt"/>
                <a:cs typeface="Gill Sans" panose="020B0502020104020203" pitchFamily="34" charset="-79"/>
              </a:rPr>
              <a:t>Human Activity Recognition</a:t>
            </a:r>
          </a:p>
        </p:txBody>
      </p:sp>
      <p:sp>
        <p:nvSpPr>
          <p:cNvPr id="21" name="Shape 62">
            <a:extLst>
              <a:ext uri="{FF2B5EF4-FFF2-40B4-BE49-F238E27FC236}">
                <a16:creationId xmlns:a16="http://schemas.microsoft.com/office/drawing/2014/main" id="{04E6C494-9EC6-B13D-A8F1-D863267ABF4E}"/>
              </a:ext>
            </a:extLst>
          </p:cNvPr>
          <p:cNvSpPr/>
          <p:nvPr/>
        </p:nvSpPr>
        <p:spPr>
          <a:xfrm flipV="1">
            <a:off x="441376" y="816857"/>
            <a:ext cx="1" cy="2188805"/>
          </a:xfrm>
          <a:prstGeom prst="line">
            <a:avLst/>
          </a:prstGeom>
          <a:ln w="38100">
            <a:solidFill>
              <a:srgbClr val="395D95"/>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
        <p:nvSpPr>
          <p:cNvPr id="64" name="Text Placeholder 5">
            <a:extLst>
              <a:ext uri="{FF2B5EF4-FFF2-40B4-BE49-F238E27FC236}">
                <a16:creationId xmlns:a16="http://schemas.microsoft.com/office/drawing/2014/main" id="{6B31F597-4B58-1CF8-11EF-B8A5C769A72F}"/>
              </a:ext>
            </a:extLst>
          </p:cNvPr>
          <p:cNvSpPr txBox="1">
            <a:spLocks/>
          </p:cNvSpPr>
          <p:nvPr/>
        </p:nvSpPr>
        <p:spPr>
          <a:xfrm>
            <a:off x="908887" y="2053153"/>
            <a:ext cx="6314873"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Zephyr Technology Corporation - </a:t>
            </a:r>
            <a:r>
              <a:rPr lang="en-US" sz="2400" dirty="0" err="1">
                <a:solidFill>
                  <a:schemeClr val="bg1"/>
                </a:solidFill>
              </a:rPr>
              <a:t>BioModule</a:t>
            </a:r>
            <a:r>
              <a:rPr lang="en-US" sz="2400" dirty="0">
                <a:solidFill>
                  <a:schemeClr val="bg1"/>
                </a:solidFill>
              </a:rPr>
              <a:t> 3.0 </a:t>
            </a:r>
          </a:p>
        </p:txBody>
      </p:sp>
      <p:pic>
        <p:nvPicPr>
          <p:cNvPr id="9" name="Picture 8" descr="A white letter on a black background&#10;&#10;Description automatically generated">
            <a:extLst>
              <a:ext uri="{FF2B5EF4-FFF2-40B4-BE49-F238E27FC236}">
                <a16:creationId xmlns:a16="http://schemas.microsoft.com/office/drawing/2014/main" id="{BE1A5E61-E1AF-E56D-6504-2E6C11FB8890}"/>
              </a:ext>
            </a:extLst>
          </p:cNvPr>
          <p:cNvPicPr>
            <a:picLocks noChangeAspect="1"/>
          </p:cNvPicPr>
          <p:nvPr/>
        </p:nvPicPr>
        <p:blipFill>
          <a:blip r:embed="rId4"/>
          <a:stretch>
            <a:fillRect/>
          </a:stretch>
        </p:blipFill>
        <p:spPr>
          <a:xfrm>
            <a:off x="8211896" y="893616"/>
            <a:ext cx="3538728" cy="582346"/>
          </a:xfrm>
          <a:prstGeom prst="rect">
            <a:avLst/>
          </a:prstGeom>
        </p:spPr>
      </p:pic>
    </p:spTree>
    <p:extLst>
      <p:ext uri="{BB962C8B-B14F-4D97-AF65-F5344CB8AC3E}">
        <p14:creationId xmlns:p14="http://schemas.microsoft.com/office/powerpoint/2010/main" val="3107405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g27d12f0f90a_6_0"/>
          <p:cNvPicPr preferRelativeResize="0"/>
          <p:nvPr/>
        </p:nvPicPr>
        <p:blipFill rotWithShape="1">
          <a:blip r:embed="rId3">
            <a:alphaModFix/>
          </a:blip>
          <a:srcRect/>
          <a:stretch/>
        </p:blipFill>
        <p:spPr>
          <a:xfrm>
            <a:off x="803530" y="-1"/>
            <a:ext cx="4989946" cy="7484921"/>
          </a:xfrm>
          <a:prstGeom prst="rect">
            <a:avLst/>
          </a:prstGeom>
          <a:noFill/>
          <a:ln>
            <a:noFill/>
          </a:ln>
        </p:spPr>
      </p:pic>
      <p:sp>
        <p:nvSpPr>
          <p:cNvPr id="393" name="Google Shape;393;g27d12f0f90a_6_0"/>
          <p:cNvSpPr/>
          <p:nvPr/>
        </p:nvSpPr>
        <p:spPr>
          <a:xfrm>
            <a:off x="803530" y="-1"/>
            <a:ext cx="4989900" cy="7315200"/>
          </a:xfrm>
          <a:prstGeom prst="rect">
            <a:avLst/>
          </a:prstGeom>
          <a:gradFill>
            <a:gsLst>
              <a:gs pos="0">
                <a:srgbClr val="21918C">
                  <a:alpha val="49803"/>
                </a:srgbClr>
              </a:gs>
              <a:gs pos="100000">
                <a:srgbClr val="440154"/>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394" name="Google Shape;394;g27d12f0f90a_6_0"/>
          <p:cNvSpPr txBox="1">
            <a:spLocks noGrp="1"/>
          </p:cNvSpPr>
          <p:nvPr>
            <p:ph type="title"/>
          </p:nvPr>
        </p:nvSpPr>
        <p:spPr>
          <a:xfrm>
            <a:off x="841248" y="816857"/>
            <a:ext cx="4873800" cy="1134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5000"/>
              <a:buFont typeface="Gill Sans"/>
              <a:buNone/>
            </a:pPr>
            <a:r>
              <a:rPr lang="en-US"/>
              <a:t>Similarity Analysis</a:t>
            </a:r>
            <a:endParaRPr/>
          </a:p>
        </p:txBody>
      </p:sp>
      <p:sp>
        <p:nvSpPr>
          <p:cNvPr id="395" name="Google Shape;395;g27d12f0f90a_6_0"/>
          <p:cNvSpPr/>
          <p:nvPr/>
        </p:nvSpPr>
        <p:spPr>
          <a:xfrm rot="-5400000">
            <a:off x="-953246" y="4596790"/>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440154"/>
                </a:solidFill>
                <a:latin typeface="Gill Sans"/>
                <a:ea typeface="Gill Sans"/>
                <a:cs typeface="Gill Sans"/>
                <a:sym typeface="Gill Sans"/>
              </a:rPr>
              <a:t>Human Activity Recognition</a:t>
            </a:r>
            <a:endParaRPr/>
          </a:p>
        </p:txBody>
      </p:sp>
      <p:cxnSp>
        <p:nvCxnSpPr>
          <p:cNvPr id="396" name="Google Shape;396;g27d12f0f90a_6_0"/>
          <p:cNvCxnSpPr/>
          <p:nvPr/>
        </p:nvCxnSpPr>
        <p:spPr>
          <a:xfrm rot="10800000">
            <a:off x="441376" y="816862"/>
            <a:ext cx="0" cy="2188800"/>
          </a:xfrm>
          <a:prstGeom prst="straightConnector1">
            <a:avLst/>
          </a:prstGeom>
          <a:noFill/>
          <a:ln w="38100" cap="flat" cmpd="sng">
            <a:solidFill>
              <a:srgbClr val="440154"/>
            </a:solidFill>
            <a:prstDash val="solid"/>
            <a:miter lim="400000"/>
            <a:headEnd type="none" w="sm" len="sm"/>
            <a:tailEnd type="none" w="sm" len="sm"/>
          </a:ln>
        </p:spPr>
      </p:cxnSp>
      <p:pic>
        <p:nvPicPr>
          <p:cNvPr id="397" name="Google Shape;397;g27d12f0f90a_6_0"/>
          <p:cNvPicPr preferRelativeResize="0"/>
          <p:nvPr/>
        </p:nvPicPr>
        <p:blipFill rotWithShape="1">
          <a:blip r:embed="rId4">
            <a:alphaModFix/>
          </a:blip>
          <a:srcRect l="1969" r="1978"/>
          <a:stretch/>
        </p:blipFill>
        <p:spPr>
          <a:xfrm>
            <a:off x="5793465" y="397050"/>
            <a:ext cx="6360810" cy="4819550"/>
          </a:xfrm>
          <a:prstGeom prst="rect">
            <a:avLst/>
          </a:prstGeom>
          <a:noFill/>
          <a:ln>
            <a:noFill/>
          </a:ln>
        </p:spPr>
      </p:pic>
      <p:pic>
        <p:nvPicPr>
          <p:cNvPr id="398" name="Google Shape;398;g27d12f0f90a_6_0"/>
          <p:cNvPicPr preferRelativeResize="0"/>
          <p:nvPr/>
        </p:nvPicPr>
        <p:blipFill>
          <a:blip r:embed="rId5">
            <a:alphaModFix/>
          </a:blip>
          <a:stretch>
            <a:fillRect/>
          </a:stretch>
        </p:blipFill>
        <p:spPr>
          <a:xfrm>
            <a:off x="1410351" y="5305425"/>
            <a:ext cx="10781651" cy="1552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g27d12f0f90a_6_13"/>
          <p:cNvPicPr preferRelativeResize="0"/>
          <p:nvPr/>
        </p:nvPicPr>
        <p:blipFill rotWithShape="1">
          <a:blip r:embed="rId3">
            <a:alphaModFix/>
          </a:blip>
          <a:srcRect/>
          <a:stretch/>
        </p:blipFill>
        <p:spPr>
          <a:xfrm>
            <a:off x="803530" y="-1"/>
            <a:ext cx="4989946" cy="7484921"/>
          </a:xfrm>
          <a:prstGeom prst="rect">
            <a:avLst/>
          </a:prstGeom>
          <a:noFill/>
          <a:ln>
            <a:noFill/>
          </a:ln>
        </p:spPr>
      </p:pic>
      <p:sp>
        <p:nvSpPr>
          <p:cNvPr id="405" name="Google Shape;405;g27d12f0f90a_6_13"/>
          <p:cNvSpPr/>
          <p:nvPr/>
        </p:nvSpPr>
        <p:spPr>
          <a:xfrm>
            <a:off x="803530" y="-1"/>
            <a:ext cx="4989900" cy="7315200"/>
          </a:xfrm>
          <a:prstGeom prst="rect">
            <a:avLst/>
          </a:prstGeom>
          <a:gradFill>
            <a:gsLst>
              <a:gs pos="0">
                <a:srgbClr val="21918C">
                  <a:alpha val="49803"/>
                </a:srgbClr>
              </a:gs>
              <a:gs pos="100000">
                <a:srgbClr val="440154"/>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06" name="Google Shape;406;g27d12f0f90a_6_13"/>
          <p:cNvSpPr txBox="1">
            <a:spLocks noGrp="1"/>
          </p:cNvSpPr>
          <p:nvPr>
            <p:ph type="title"/>
          </p:nvPr>
        </p:nvSpPr>
        <p:spPr>
          <a:xfrm>
            <a:off x="841247" y="816857"/>
            <a:ext cx="4242900" cy="1134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Gill Sans"/>
              <a:buNone/>
            </a:pPr>
            <a:r>
              <a:rPr lang="en-US"/>
              <a:t>Similarity Analysis</a:t>
            </a:r>
            <a:endParaRPr/>
          </a:p>
        </p:txBody>
      </p:sp>
      <p:sp>
        <p:nvSpPr>
          <p:cNvPr id="407" name="Google Shape;407;g27d12f0f90a_6_13"/>
          <p:cNvSpPr/>
          <p:nvPr/>
        </p:nvSpPr>
        <p:spPr>
          <a:xfrm rot="-5400000">
            <a:off x="-953246" y="4596790"/>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440154"/>
                </a:solidFill>
                <a:latin typeface="Gill Sans"/>
                <a:ea typeface="Gill Sans"/>
                <a:cs typeface="Gill Sans"/>
                <a:sym typeface="Gill Sans"/>
              </a:rPr>
              <a:t>Human Activity Recognition</a:t>
            </a:r>
            <a:endParaRPr/>
          </a:p>
        </p:txBody>
      </p:sp>
      <p:cxnSp>
        <p:nvCxnSpPr>
          <p:cNvPr id="408" name="Google Shape;408;g27d12f0f90a_6_13"/>
          <p:cNvCxnSpPr/>
          <p:nvPr/>
        </p:nvCxnSpPr>
        <p:spPr>
          <a:xfrm rot="10800000">
            <a:off x="441376" y="816862"/>
            <a:ext cx="0" cy="2188800"/>
          </a:xfrm>
          <a:prstGeom prst="straightConnector1">
            <a:avLst/>
          </a:prstGeom>
          <a:noFill/>
          <a:ln w="38100" cap="flat" cmpd="sng">
            <a:solidFill>
              <a:srgbClr val="440154"/>
            </a:solidFill>
            <a:prstDash val="solid"/>
            <a:miter lim="400000"/>
            <a:headEnd type="none" w="sm" len="sm"/>
            <a:tailEnd type="none" w="sm" len="sm"/>
          </a:ln>
        </p:spPr>
      </p:cxnSp>
      <p:pic>
        <p:nvPicPr>
          <p:cNvPr id="409" name="Google Shape;409;g27d12f0f90a_6_13"/>
          <p:cNvPicPr preferRelativeResize="0"/>
          <p:nvPr/>
        </p:nvPicPr>
        <p:blipFill rotWithShape="1">
          <a:blip r:embed="rId4">
            <a:alphaModFix/>
          </a:blip>
          <a:srcRect/>
          <a:stretch/>
        </p:blipFill>
        <p:spPr>
          <a:xfrm>
            <a:off x="5406050" y="906224"/>
            <a:ext cx="6785948" cy="5502750"/>
          </a:xfrm>
          <a:prstGeom prst="rect">
            <a:avLst/>
          </a:prstGeom>
          <a:noFill/>
          <a:ln>
            <a:noFill/>
          </a:ln>
        </p:spPr>
      </p:pic>
      <p:pic>
        <p:nvPicPr>
          <p:cNvPr id="410" name="Google Shape;410;g27d12f0f90a_6_13"/>
          <p:cNvPicPr preferRelativeResize="0"/>
          <p:nvPr/>
        </p:nvPicPr>
        <p:blipFill rotWithShape="1">
          <a:blip r:embed="rId5">
            <a:alphaModFix/>
          </a:blip>
          <a:srcRect/>
          <a:stretch/>
        </p:blipFill>
        <p:spPr>
          <a:xfrm>
            <a:off x="961150" y="3010541"/>
            <a:ext cx="4122924" cy="1463850"/>
          </a:xfrm>
          <a:prstGeom prst="rect">
            <a:avLst/>
          </a:prstGeom>
          <a:noFill/>
          <a:ln>
            <a:noFill/>
          </a:ln>
        </p:spPr>
      </p:pic>
      <p:sp>
        <p:nvSpPr>
          <p:cNvPr id="411" name="Google Shape;411;g27d12f0f90a_6_13"/>
          <p:cNvSpPr txBox="1"/>
          <p:nvPr/>
        </p:nvSpPr>
        <p:spPr>
          <a:xfrm>
            <a:off x="803526" y="2257896"/>
            <a:ext cx="4016100" cy="551700"/>
          </a:xfrm>
          <a:prstGeom prst="rect">
            <a:avLst/>
          </a:prstGeom>
          <a:noFill/>
          <a:ln>
            <a:noFill/>
          </a:ln>
        </p:spPr>
        <p:txBody>
          <a:bodyPr spcFirstLastPara="1" wrap="square" lIns="0" tIns="45700" rIns="91425" bIns="45700" anchor="t" anchorCtr="0">
            <a:normAutofit lnSpcReduction="10000"/>
          </a:bodyPr>
          <a:lstStyle/>
          <a:p>
            <a:pPr marL="152400" marR="0" lvl="0" indent="0" algn="l" rtl="0">
              <a:lnSpc>
                <a:spcPct val="90000"/>
              </a:lnSpc>
              <a:spcBef>
                <a:spcPts val="0"/>
              </a:spcBef>
              <a:spcAft>
                <a:spcPts val="0"/>
              </a:spcAft>
              <a:buClr>
                <a:schemeClr val="lt1"/>
              </a:buClr>
              <a:buSzPct val="100000"/>
              <a:buFont typeface="Arial"/>
              <a:buNone/>
            </a:pPr>
            <a:r>
              <a:rPr lang="en-US" sz="3600" b="0" i="0">
                <a:solidFill>
                  <a:schemeClr val="lt1"/>
                </a:solidFill>
                <a:latin typeface="Libre Franklin"/>
                <a:ea typeface="Libre Franklin"/>
                <a:cs typeface="Libre Franklin"/>
                <a:sym typeface="Libre Franklin"/>
              </a:rPr>
              <a:t>T-SNE</a:t>
            </a:r>
            <a:endParaRPr/>
          </a:p>
          <a:p>
            <a:pPr marL="179999" marR="0" lvl="0" indent="-78399" algn="l" rtl="0">
              <a:lnSpc>
                <a:spcPct val="90000"/>
              </a:lnSpc>
              <a:spcBef>
                <a:spcPts val="600"/>
              </a:spcBef>
              <a:spcAft>
                <a:spcPts val="0"/>
              </a:spcAft>
              <a:buClr>
                <a:schemeClr val="lt2"/>
              </a:buClr>
              <a:buSzPct val="100000"/>
              <a:buFont typeface="Arial"/>
              <a:buNone/>
            </a:pPr>
            <a:endParaRPr sz="1600" b="0" i="0">
              <a:solidFill>
                <a:schemeClr val="lt1"/>
              </a:solidFill>
              <a:latin typeface="Libre Franklin"/>
              <a:ea typeface="Libre Franklin"/>
              <a:cs typeface="Libre Franklin"/>
              <a:sym typeface="Libre Frankl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29D15-E9AC-E826-77D7-F384F2A723EE}"/>
              </a:ext>
            </a:extLst>
          </p:cNvPr>
          <p:cNvPicPr>
            <a:picLocks noChangeAspect="1"/>
          </p:cNvPicPr>
          <p:nvPr/>
        </p:nvPicPr>
        <p:blipFill>
          <a:blip r:embed="rId3"/>
          <a:src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1"/>
            <a:ext cx="4989942" cy="7315200"/>
          </a:xfrm>
          <a:prstGeom prst="rect">
            <a:avLst/>
          </a:prstGeom>
          <a:gradFill>
            <a:gsLst>
              <a:gs pos="0">
                <a:srgbClr val="21918C">
                  <a:alpha val="50000"/>
                </a:srgbClr>
              </a:gs>
              <a:gs pos="100000">
                <a:srgbClr val="440154"/>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41248" y="816857"/>
            <a:ext cx="4873752" cy="1135037"/>
          </a:xfrm>
        </p:spPr>
        <p:txBody>
          <a:bodyPr>
            <a:normAutofit/>
          </a:bodyPr>
          <a:lstStyle/>
          <a:p>
            <a:r>
              <a:rPr lang="en-US" dirty="0"/>
              <a:t>Similarity Analysis</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41248" y="2395728"/>
            <a:ext cx="4952224" cy="4059936"/>
          </a:xfrm>
        </p:spPr>
        <p:txBody>
          <a:bodyPr>
            <a:normAutofit fontScale="92500" lnSpcReduction="20000"/>
          </a:bodyPr>
          <a:lstStyle/>
          <a:p>
            <a:pPr marL="723900" indent="-571500">
              <a:spcBef>
                <a:spcPts val="0"/>
              </a:spcBef>
              <a:buClr>
                <a:schemeClr val="bg1"/>
              </a:buClr>
              <a:buSzPct val="100000"/>
            </a:pPr>
            <a:r>
              <a:rPr lang="en-US" sz="3600" dirty="0"/>
              <a:t>UMAP: (Uniform Manifold Approximation and Projection) is similar to t-SNE but much faster</a:t>
            </a:r>
          </a:p>
          <a:p>
            <a:pPr marL="723900" indent="-571500">
              <a:spcBef>
                <a:spcPts val="0"/>
              </a:spcBef>
              <a:buClr>
                <a:schemeClr val="bg1"/>
              </a:buClr>
              <a:buSzPct val="100000"/>
            </a:pPr>
            <a:r>
              <a:rPr lang="en-US" sz="3600" dirty="0"/>
              <a:t>UMAP constructs a high-dimensional weighted k-</a:t>
            </a:r>
            <a:r>
              <a:rPr lang="en-US" sz="3600" dirty="0" err="1"/>
              <a:t>neighbour</a:t>
            </a:r>
            <a:r>
              <a:rPr lang="en-US" sz="3600" dirty="0"/>
              <a:t> graph representation of the original data X</a:t>
            </a:r>
          </a:p>
          <a:p>
            <a:pPr marL="0" indent="0">
              <a:buNone/>
            </a:pPr>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596748"/>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40154"/>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4015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2" name="Google Shape;142;p24">
            <a:extLst>
              <a:ext uri="{FF2B5EF4-FFF2-40B4-BE49-F238E27FC236}">
                <a16:creationId xmlns:a16="http://schemas.microsoft.com/office/drawing/2014/main" id="{CEFA707C-1AC6-C9EE-35C4-B5C5AC062393}"/>
              </a:ext>
            </a:extLst>
          </p:cNvPr>
          <p:cNvPicPr preferRelativeResize="0"/>
          <p:nvPr/>
        </p:nvPicPr>
        <p:blipFill>
          <a:blip r:embed="rId4">
            <a:alphaModFix/>
          </a:blip>
          <a:stretch>
            <a:fillRect/>
          </a:stretch>
        </p:blipFill>
        <p:spPr>
          <a:xfrm>
            <a:off x="5831190" y="1019225"/>
            <a:ext cx="6360810" cy="4819550"/>
          </a:xfrm>
          <a:prstGeom prst="rect">
            <a:avLst/>
          </a:prstGeom>
          <a:noFill/>
          <a:ln>
            <a:noFill/>
          </a:ln>
        </p:spPr>
      </p:pic>
    </p:spTree>
    <p:extLst>
      <p:ext uri="{BB962C8B-B14F-4D97-AF65-F5344CB8AC3E}">
        <p14:creationId xmlns:p14="http://schemas.microsoft.com/office/powerpoint/2010/main" val="664350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29D15-E9AC-E826-77D7-F384F2A723EE}"/>
              </a:ext>
            </a:extLst>
          </p:cNvPr>
          <p:cNvPicPr>
            <a:picLocks noChangeAspect="1"/>
          </p:cNvPicPr>
          <p:nvPr/>
        </p:nvPicPr>
        <p:blipFill>
          <a:blip r:embed="rId3"/>
          <a:src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1"/>
            <a:ext cx="4989942" cy="7315200"/>
          </a:xfrm>
          <a:prstGeom prst="rect">
            <a:avLst/>
          </a:prstGeom>
          <a:gradFill>
            <a:gsLst>
              <a:gs pos="0">
                <a:srgbClr val="21918C">
                  <a:alpha val="50000"/>
                </a:srgbClr>
              </a:gs>
              <a:gs pos="100000">
                <a:srgbClr val="440154"/>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41248" y="816857"/>
            <a:ext cx="3730752" cy="1135037"/>
          </a:xfrm>
        </p:spPr>
        <p:txBody>
          <a:bodyPr>
            <a:normAutofit fontScale="90000"/>
          </a:bodyPr>
          <a:lstStyle/>
          <a:p>
            <a:r>
              <a:rPr lang="en-US" dirty="0"/>
              <a:t>Similarity Analysis</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41248" y="2395728"/>
            <a:ext cx="3977640" cy="4059936"/>
          </a:xfrm>
        </p:spPr>
        <p:txBody>
          <a:bodyPr>
            <a:normAutofit/>
          </a:bodyPr>
          <a:lstStyle/>
          <a:p>
            <a:pPr marL="152400" indent="0">
              <a:spcBef>
                <a:spcPts val="0"/>
              </a:spcBef>
              <a:buClr>
                <a:schemeClr val="bg1"/>
              </a:buClr>
              <a:buSzPct val="100000"/>
              <a:buNone/>
            </a:pPr>
            <a:r>
              <a:rPr lang="en-US" sz="3600" dirty="0"/>
              <a:t>User must choose radius (</a:t>
            </a:r>
            <a:r>
              <a:rPr lang="en-US" sz="3600" dirty="0" err="1"/>
              <a:t>min_dist</a:t>
            </a:r>
            <a:r>
              <a:rPr lang="en-US" sz="3600" dirty="0"/>
              <a:t>) - too small a choice will lead to small, isolated clusters, while too large a choice will connect everything together</a:t>
            </a:r>
          </a:p>
          <a:p>
            <a:pPr marL="0" indent="0">
              <a:buNone/>
            </a:pPr>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596748"/>
            <a:ext cx="2744790" cy="284693"/>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40154"/>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4015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2" name="Google Shape;142;p24">
            <a:extLst>
              <a:ext uri="{FF2B5EF4-FFF2-40B4-BE49-F238E27FC236}">
                <a16:creationId xmlns:a16="http://schemas.microsoft.com/office/drawing/2014/main" id="{CEFA707C-1AC6-C9EE-35C4-B5C5AC062393}"/>
              </a:ext>
            </a:extLst>
          </p:cNvPr>
          <p:cNvPicPr preferRelativeResize="0"/>
          <p:nvPr/>
        </p:nvPicPr>
        <p:blipFill>
          <a:blip r:embed="rId4">
            <a:alphaModFix/>
          </a:blip>
          <a:stretch>
            <a:fillRect/>
          </a:stretch>
        </p:blipFill>
        <p:spPr>
          <a:xfrm>
            <a:off x="4818888" y="894507"/>
            <a:ext cx="7373112" cy="5216983"/>
          </a:xfrm>
          <a:prstGeom prst="rect">
            <a:avLst/>
          </a:prstGeom>
          <a:noFill/>
          <a:ln>
            <a:noFill/>
          </a:ln>
        </p:spPr>
      </p:pic>
    </p:spTree>
    <p:extLst>
      <p:ext uri="{BB962C8B-B14F-4D97-AF65-F5344CB8AC3E}">
        <p14:creationId xmlns:p14="http://schemas.microsoft.com/office/powerpoint/2010/main" val="3711864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29D15-E9AC-E826-77D7-F384F2A723EE}"/>
              </a:ext>
            </a:extLst>
          </p:cNvPr>
          <p:cNvPicPr>
            <a:picLocks noChangeAspect="1"/>
          </p:cNvPicPr>
          <p:nvPr/>
        </p:nvPicPr>
        <p:blipFill>
          <a:blip r:embed="rId3"/>
          <a:src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1"/>
            <a:ext cx="4989942" cy="7315200"/>
          </a:xfrm>
          <a:prstGeom prst="rect">
            <a:avLst/>
          </a:prstGeom>
          <a:gradFill>
            <a:gsLst>
              <a:gs pos="0">
                <a:srgbClr val="21918C">
                  <a:alpha val="50000"/>
                </a:srgbClr>
              </a:gs>
              <a:gs pos="100000">
                <a:srgbClr val="440154"/>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41248" y="816857"/>
            <a:ext cx="3730752" cy="1135037"/>
          </a:xfrm>
        </p:spPr>
        <p:txBody>
          <a:bodyPr>
            <a:normAutofit fontScale="90000"/>
          </a:bodyPr>
          <a:lstStyle/>
          <a:p>
            <a:r>
              <a:rPr lang="en-US" dirty="0"/>
              <a:t>Similarity Analysis</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41248" y="2395728"/>
            <a:ext cx="3977640" cy="4059936"/>
          </a:xfrm>
        </p:spPr>
        <p:txBody>
          <a:bodyPr>
            <a:normAutofit/>
          </a:bodyPr>
          <a:lstStyle/>
          <a:p>
            <a:pPr marL="152400" indent="0">
              <a:spcBef>
                <a:spcPts val="0"/>
              </a:spcBef>
              <a:buClr>
                <a:schemeClr val="bg1"/>
              </a:buClr>
              <a:buSzPct val="100000"/>
              <a:buNone/>
            </a:pPr>
            <a:r>
              <a:rPr lang="en-US" sz="3600" dirty="0"/>
              <a:t>UMAP</a:t>
            </a:r>
          </a:p>
          <a:p>
            <a:pPr marL="0" indent="0">
              <a:buNone/>
            </a:pPr>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596748"/>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40154"/>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4015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3" name="Google Shape;149;p25">
            <a:extLst>
              <a:ext uri="{FF2B5EF4-FFF2-40B4-BE49-F238E27FC236}">
                <a16:creationId xmlns:a16="http://schemas.microsoft.com/office/drawing/2014/main" id="{AC2C0BF5-1327-93FE-8043-C49CEE28659C}"/>
              </a:ext>
            </a:extLst>
          </p:cNvPr>
          <p:cNvPicPr preferRelativeResize="0"/>
          <p:nvPr/>
        </p:nvPicPr>
        <p:blipFill>
          <a:blip r:embed="rId4">
            <a:alphaModFix/>
          </a:blip>
          <a:stretch>
            <a:fillRect/>
          </a:stretch>
        </p:blipFill>
        <p:spPr>
          <a:xfrm>
            <a:off x="5250849" y="985088"/>
            <a:ext cx="6941151" cy="5688000"/>
          </a:xfrm>
          <a:prstGeom prst="rect">
            <a:avLst/>
          </a:prstGeom>
          <a:noFill/>
          <a:ln>
            <a:noFill/>
          </a:ln>
        </p:spPr>
      </p:pic>
      <p:pic>
        <p:nvPicPr>
          <p:cNvPr id="4" name="Google Shape;150;p25">
            <a:extLst>
              <a:ext uri="{FF2B5EF4-FFF2-40B4-BE49-F238E27FC236}">
                <a16:creationId xmlns:a16="http://schemas.microsoft.com/office/drawing/2014/main" id="{4F362565-5BEA-F71E-E6A0-0254A97E9963}"/>
              </a:ext>
            </a:extLst>
          </p:cNvPr>
          <p:cNvPicPr preferRelativeResize="0"/>
          <p:nvPr/>
        </p:nvPicPr>
        <p:blipFill>
          <a:blip r:embed="rId5">
            <a:alphaModFix/>
          </a:blip>
          <a:stretch>
            <a:fillRect/>
          </a:stretch>
        </p:blipFill>
        <p:spPr>
          <a:xfrm>
            <a:off x="803530" y="3366699"/>
            <a:ext cx="5126568" cy="1673400"/>
          </a:xfrm>
          <a:prstGeom prst="rect">
            <a:avLst/>
          </a:prstGeom>
          <a:noFill/>
          <a:ln>
            <a:noFill/>
          </a:ln>
        </p:spPr>
      </p:pic>
    </p:spTree>
    <p:extLst>
      <p:ext uri="{BB962C8B-B14F-4D97-AF65-F5344CB8AC3E}">
        <p14:creationId xmlns:p14="http://schemas.microsoft.com/office/powerpoint/2010/main" val="2668012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29D15-E9AC-E826-77D7-F384F2A723EE}"/>
              </a:ext>
            </a:extLst>
          </p:cNvPr>
          <p:cNvPicPr>
            <a:picLocks noChangeAspect="1"/>
          </p:cNvPicPr>
          <p:nvPr/>
        </p:nvPicPr>
        <p:blipFill>
          <a:blip r:embed="rId3"/>
          <a:src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1"/>
            <a:ext cx="4989942" cy="7315200"/>
          </a:xfrm>
          <a:prstGeom prst="rect">
            <a:avLst/>
          </a:prstGeom>
          <a:gradFill>
            <a:gsLst>
              <a:gs pos="0">
                <a:srgbClr val="21918C">
                  <a:alpha val="50000"/>
                </a:srgbClr>
              </a:gs>
              <a:gs pos="100000">
                <a:srgbClr val="440154"/>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a:xfrm>
            <a:off x="841248" y="816857"/>
            <a:ext cx="4224528" cy="1135037"/>
          </a:xfrm>
        </p:spPr>
        <p:txBody>
          <a:bodyPr>
            <a:normAutofit fontScale="90000"/>
          </a:bodyPr>
          <a:lstStyle/>
          <a:p>
            <a:r>
              <a:rPr lang="en-US" dirty="0"/>
              <a:t>Caveats when using UMAP or t-SNE</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41248" y="2395728"/>
            <a:ext cx="4378463" cy="4059936"/>
          </a:xfrm>
        </p:spPr>
        <p:txBody>
          <a:bodyPr>
            <a:normAutofit/>
          </a:bodyPr>
          <a:lstStyle/>
          <a:p>
            <a:pPr marL="723900" indent="-571500">
              <a:spcBef>
                <a:spcPts val="0"/>
              </a:spcBef>
              <a:buClr>
                <a:schemeClr val="bg1"/>
              </a:buClr>
              <a:buSzPct val="100000"/>
            </a:pPr>
            <a:r>
              <a:rPr lang="en-US" sz="3600" dirty="0"/>
              <a:t>Crowding problems</a:t>
            </a:r>
          </a:p>
          <a:p>
            <a:pPr marL="723900" indent="-571500">
              <a:spcBef>
                <a:spcPts val="0"/>
              </a:spcBef>
              <a:buClr>
                <a:schemeClr val="bg1"/>
              </a:buClr>
              <a:buSzPct val="100000"/>
            </a:pPr>
            <a:r>
              <a:rPr lang="en-US" sz="3600" dirty="0"/>
              <a:t>Hyperparameters</a:t>
            </a:r>
          </a:p>
          <a:p>
            <a:pPr marL="723900" indent="-571500">
              <a:spcBef>
                <a:spcPts val="0"/>
              </a:spcBef>
              <a:buClr>
                <a:schemeClr val="bg1"/>
              </a:buClr>
              <a:buSzPct val="100000"/>
            </a:pPr>
            <a:r>
              <a:rPr lang="en-US" sz="3600" dirty="0"/>
              <a:t>Random initialization</a:t>
            </a:r>
          </a:p>
          <a:p>
            <a:pPr marL="0" indent="0">
              <a:buNone/>
            </a:pPr>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596748"/>
            <a:ext cx="2744790" cy="284693"/>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40154"/>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4015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2" name="Google Shape;156;p26">
            <a:extLst>
              <a:ext uri="{FF2B5EF4-FFF2-40B4-BE49-F238E27FC236}">
                <a16:creationId xmlns:a16="http://schemas.microsoft.com/office/drawing/2014/main" id="{B994523A-DC2F-DFB4-AAAB-5C741EA8A869}"/>
              </a:ext>
            </a:extLst>
          </p:cNvPr>
          <p:cNvPicPr preferRelativeResize="0"/>
          <p:nvPr/>
        </p:nvPicPr>
        <p:blipFill>
          <a:blip r:embed="rId4">
            <a:alphaModFix/>
          </a:blip>
          <a:stretch>
            <a:fillRect/>
          </a:stretch>
        </p:blipFill>
        <p:spPr>
          <a:xfrm>
            <a:off x="5219711" y="663075"/>
            <a:ext cx="6916067" cy="3125867"/>
          </a:xfrm>
          <a:prstGeom prst="rect">
            <a:avLst/>
          </a:prstGeom>
          <a:noFill/>
          <a:ln>
            <a:noFill/>
          </a:ln>
        </p:spPr>
      </p:pic>
      <p:pic>
        <p:nvPicPr>
          <p:cNvPr id="7" name="Google Shape;157;p26">
            <a:extLst>
              <a:ext uri="{FF2B5EF4-FFF2-40B4-BE49-F238E27FC236}">
                <a16:creationId xmlns:a16="http://schemas.microsoft.com/office/drawing/2014/main" id="{22954692-19ED-1BF7-2907-9E83F675EAFC}"/>
              </a:ext>
            </a:extLst>
          </p:cNvPr>
          <p:cNvPicPr preferRelativeResize="0"/>
          <p:nvPr/>
        </p:nvPicPr>
        <p:blipFill>
          <a:blip r:embed="rId5">
            <a:alphaModFix/>
          </a:blip>
          <a:stretch>
            <a:fillRect/>
          </a:stretch>
        </p:blipFill>
        <p:spPr>
          <a:xfrm>
            <a:off x="5221932" y="3788942"/>
            <a:ext cx="6970068" cy="2511666"/>
          </a:xfrm>
          <a:prstGeom prst="rect">
            <a:avLst/>
          </a:prstGeom>
          <a:noFill/>
          <a:ln>
            <a:noFill/>
          </a:ln>
        </p:spPr>
      </p:pic>
    </p:spTree>
    <p:extLst>
      <p:ext uri="{BB962C8B-B14F-4D97-AF65-F5344CB8AC3E}">
        <p14:creationId xmlns:p14="http://schemas.microsoft.com/office/powerpoint/2010/main" val="3507270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g27d24b93a41_0_0"/>
          <p:cNvPicPr preferRelativeResize="0"/>
          <p:nvPr/>
        </p:nvPicPr>
        <p:blipFill rotWithShape="1">
          <a:blip r:embed="rId3">
            <a:alphaModFix/>
          </a:blip>
          <a:srcRect/>
          <a:stretch/>
        </p:blipFill>
        <p:spPr>
          <a:xfrm>
            <a:off x="803530" y="-1"/>
            <a:ext cx="4989946" cy="7484921"/>
          </a:xfrm>
          <a:prstGeom prst="rect">
            <a:avLst/>
          </a:prstGeom>
          <a:noFill/>
          <a:ln>
            <a:noFill/>
          </a:ln>
        </p:spPr>
      </p:pic>
      <p:sp>
        <p:nvSpPr>
          <p:cNvPr id="468" name="Google Shape;468;g27d24b93a41_0_0"/>
          <p:cNvSpPr/>
          <p:nvPr/>
        </p:nvSpPr>
        <p:spPr>
          <a:xfrm>
            <a:off x="803530" y="-1"/>
            <a:ext cx="4989900" cy="7315200"/>
          </a:xfrm>
          <a:prstGeom prst="rect">
            <a:avLst/>
          </a:prstGeom>
          <a:gradFill>
            <a:gsLst>
              <a:gs pos="0">
                <a:srgbClr val="21918C">
                  <a:alpha val="49803"/>
                </a:srgbClr>
              </a:gs>
              <a:gs pos="100000">
                <a:srgbClr val="440154"/>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69" name="Google Shape;469;g27d24b93a41_0_0"/>
          <p:cNvSpPr txBox="1">
            <a:spLocks noGrp="1"/>
          </p:cNvSpPr>
          <p:nvPr>
            <p:ph type="title"/>
          </p:nvPr>
        </p:nvSpPr>
        <p:spPr>
          <a:xfrm>
            <a:off x="841248" y="54857"/>
            <a:ext cx="4224600" cy="1134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Gill Sans"/>
              <a:buNone/>
            </a:pPr>
            <a:r>
              <a:rPr lang="en-US"/>
              <a:t>Why does it work </a:t>
            </a:r>
            <a:endParaRPr/>
          </a:p>
        </p:txBody>
      </p:sp>
      <p:sp>
        <p:nvSpPr>
          <p:cNvPr id="470" name="Google Shape;470;g27d24b93a41_0_0"/>
          <p:cNvSpPr txBox="1">
            <a:spLocks noGrp="1"/>
          </p:cNvSpPr>
          <p:nvPr>
            <p:ph type="body" idx="3"/>
          </p:nvPr>
        </p:nvSpPr>
        <p:spPr>
          <a:xfrm>
            <a:off x="841248" y="2395728"/>
            <a:ext cx="4378500" cy="4059900"/>
          </a:xfrm>
          <a:prstGeom prst="rect">
            <a:avLst/>
          </a:prstGeom>
          <a:noFill/>
          <a:ln>
            <a:noFill/>
          </a:ln>
        </p:spPr>
        <p:txBody>
          <a:bodyPr spcFirstLastPara="1" wrap="square" lIns="0" tIns="45700" rIns="91425" bIns="45700" anchor="t" anchorCtr="0">
            <a:normAutofit/>
          </a:bodyPr>
          <a:lstStyle/>
          <a:p>
            <a:pPr marL="723900" lvl="0" indent="-571500" algn="l" rtl="0">
              <a:lnSpc>
                <a:spcPct val="90000"/>
              </a:lnSpc>
              <a:spcBef>
                <a:spcPts val="0"/>
              </a:spcBef>
              <a:spcAft>
                <a:spcPts val="0"/>
              </a:spcAft>
              <a:buClr>
                <a:schemeClr val="lt1"/>
              </a:buClr>
              <a:buSzPts val="3600"/>
              <a:buChar char="•"/>
            </a:pPr>
            <a:endParaRPr/>
          </a:p>
          <a:p>
            <a:pPr marL="0" lvl="0" indent="0" algn="l" rtl="0">
              <a:lnSpc>
                <a:spcPct val="90000"/>
              </a:lnSpc>
              <a:spcBef>
                <a:spcPts val="600"/>
              </a:spcBef>
              <a:spcAft>
                <a:spcPts val="0"/>
              </a:spcAft>
              <a:buSzPts val="1600"/>
              <a:buNone/>
            </a:pPr>
            <a:endParaRPr/>
          </a:p>
        </p:txBody>
      </p:sp>
      <p:sp>
        <p:nvSpPr>
          <p:cNvPr id="471" name="Google Shape;471;g27d24b93a41_0_0"/>
          <p:cNvSpPr/>
          <p:nvPr/>
        </p:nvSpPr>
        <p:spPr>
          <a:xfrm rot="-5400000">
            <a:off x="-953246" y="4596790"/>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440154"/>
                </a:solidFill>
                <a:latin typeface="Gill Sans"/>
                <a:ea typeface="Gill Sans"/>
                <a:cs typeface="Gill Sans"/>
                <a:sym typeface="Gill Sans"/>
              </a:rPr>
              <a:t>Human Activity Recognition</a:t>
            </a:r>
            <a:endParaRPr/>
          </a:p>
        </p:txBody>
      </p:sp>
      <p:cxnSp>
        <p:nvCxnSpPr>
          <p:cNvPr id="472" name="Google Shape;472;g27d24b93a41_0_0"/>
          <p:cNvCxnSpPr/>
          <p:nvPr/>
        </p:nvCxnSpPr>
        <p:spPr>
          <a:xfrm rot="10800000">
            <a:off x="441376" y="816862"/>
            <a:ext cx="0" cy="2188800"/>
          </a:xfrm>
          <a:prstGeom prst="straightConnector1">
            <a:avLst/>
          </a:prstGeom>
          <a:noFill/>
          <a:ln w="38100" cap="flat" cmpd="sng">
            <a:solidFill>
              <a:srgbClr val="440154"/>
            </a:solidFill>
            <a:prstDash val="solid"/>
            <a:miter lim="400000"/>
            <a:headEnd type="none" w="sm" len="sm"/>
            <a:tailEnd type="none" w="sm" len="sm"/>
          </a:ln>
        </p:spPr>
      </p:cxnSp>
      <p:pic>
        <p:nvPicPr>
          <p:cNvPr id="473" name="Google Shape;473;g27d24b93a41_0_0"/>
          <p:cNvPicPr preferRelativeResize="0"/>
          <p:nvPr/>
        </p:nvPicPr>
        <p:blipFill>
          <a:blip r:embed="rId4">
            <a:alphaModFix/>
          </a:blip>
          <a:stretch>
            <a:fillRect/>
          </a:stretch>
        </p:blipFill>
        <p:spPr>
          <a:xfrm>
            <a:off x="7859726" y="350350"/>
            <a:ext cx="3400425" cy="819150"/>
          </a:xfrm>
          <a:prstGeom prst="rect">
            <a:avLst/>
          </a:prstGeom>
          <a:noFill/>
          <a:ln>
            <a:noFill/>
          </a:ln>
        </p:spPr>
      </p:pic>
      <p:sp>
        <p:nvSpPr>
          <p:cNvPr id="474" name="Google Shape;474;g27d24b93a41_0_0"/>
          <p:cNvSpPr txBox="1"/>
          <p:nvPr/>
        </p:nvSpPr>
        <p:spPr>
          <a:xfrm>
            <a:off x="5793475" y="529075"/>
            <a:ext cx="6091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Libre Franklin"/>
                <a:ea typeface="Libre Franklin"/>
                <a:cs typeface="Libre Franklin"/>
                <a:sym typeface="Libre Franklin"/>
              </a:rPr>
              <a:t>K-means clustering:</a:t>
            </a:r>
            <a:endParaRPr sz="1800">
              <a:latin typeface="Libre Franklin"/>
              <a:ea typeface="Libre Franklin"/>
              <a:cs typeface="Libre Franklin"/>
              <a:sym typeface="Libre Franklin"/>
            </a:endParaRPr>
          </a:p>
        </p:txBody>
      </p:sp>
      <p:pic>
        <p:nvPicPr>
          <p:cNvPr id="475" name="Google Shape;475;g27d24b93a41_0_0"/>
          <p:cNvPicPr preferRelativeResize="0"/>
          <p:nvPr/>
        </p:nvPicPr>
        <p:blipFill>
          <a:blip r:embed="rId5">
            <a:alphaModFix/>
          </a:blip>
          <a:stretch>
            <a:fillRect/>
          </a:stretch>
        </p:blipFill>
        <p:spPr>
          <a:xfrm>
            <a:off x="6769875" y="2197400"/>
            <a:ext cx="4298624" cy="749425"/>
          </a:xfrm>
          <a:prstGeom prst="rect">
            <a:avLst/>
          </a:prstGeom>
          <a:noFill/>
          <a:ln>
            <a:noFill/>
          </a:ln>
        </p:spPr>
      </p:pic>
      <p:sp>
        <p:nvSpPr>
          <p:cNvPr id="476" name="Google Shape;476;g27d24b93a41_0_0"/>
          <p:cNvSpPr txBox="1"/>
          <p:nvPr/>
        </p:nvSpPr>
        <p:spPr>
          <a:xfrm>
            <a:off x="5922075" y="1363150"/>
            <a:ext cx="626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Libre Franklin"/>
                <a:ea typeface="Libre Franklin"/>
                <a:cs typeface="Libre Franklin"/>
                <a:sym typeface="Libre Franklin"/>
              </a:rPr>
              <a:t>How can we measure how close the distributions of X and Y are? -&gt; Kullback–Leibler Divergence</a:t>
            </a:r>
            <a:endParaRPr sz="1800">
              <a:latin typeface="Libre Franklin"/>
              <a:ea typeface="Libre Franklin"/>
              <a:cs typeface="Libre Franklin"/>
              <a:sym typeface="Libre Franklin"/>
            </a:endParaRPr>
          </a:p>
        </p:txBody>
      </p:sp>
      <p:pic>
        <p:nvPicPr>
          <p:cNvPr id="477" name="Google Shape;477;g27d24b93a41_0_0"/>
          <p:cNvPicPr preferRelativeResize="0"/>
          <p:nvPr/>
        </p:nvPicPr>
        <p:blipFill>
          <a:blip r:embed="rId6">
            <a:alphaModFix/>
          </a:blip>
          <a:stretch>
            <a:fillRect/>
          </a:stretch>
        </p:blipFill>
        <p:spPr>
          <a:xfrm>
            <a:off x="6563900" y="3578324"/>
            <a:ext cx="4842350" cy="1031976"/>
          </a:xfrm>
          <a:prstGeom prst="rect">
            <a:avLst/>
          </a:prstGeom>
          <a:noFill/>
          <a:ln>
            <a:noFill/>
          </a:ln>
        </p:spPr>
      </p:pic>
      <p:pic>
        <p:nvPicPr>
          <p:cNvPr id="478" name="Google Shape;478;g27d24b93a41_0_0"/>
          <p:cNvPicPr preferRelativeResize="0"/>
          <p:nvPr/>
        </p:nvPicPr>
        <p:blipFill>
          <a:blip r:embed="rId7">
            <a:alphaModFix/>
          </a:blip>
          <a:stretch>
            <a:fillRect/>
          </a:stretch>
        </p:blipFill>
        <p:spPr>
          <a:xfrm>
            <a:off x="4912675" y="5638800"/>
            <a:ext cx="6972300" cy="1219200"/>
          </a:xfrm>
          <a:prstGeom prst="rect">
            <a:avLst/>
          </a:prstGeom>
          <a:noFill/>
          <a:ln>
            <a:noFill/>
          </a:ln>
        </p:spPr>
      </p:pic>
      <p:sp>
        <p:nvSpPr>
          <p:cNvPr id="479" name="Google Shape;479;g27d24b93a41_0_0"/>
          <p:cNvSpPr txBox="1"/>
          <p:nvPr/>
        </p:nvSpPr>
        <p:spPr>
          <a:xfrm>
            <a:off x="6035550" y="4954750"/>
            <a:ext cx="569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Libre Franklin"/>
                <a:ea typeface="Libre Franklin"/>
                <a:cs typeface="Libre Franklin"/>
                <a:sym typeface="Libre Franklin"/>
              </a:rPr>
              <a:t>Gradient descent rationale</a:t>
            </a:r>
            <a:endParaRPr sz="2200">
              <a:latin typeface="Libre Franklin"/>
              <a:ea typeface="Libre Franklin"/>
              <a:cs typeface="Libre Franklin"/>
              <a:sym typeface="Libre Franklin"/>
            </a:endParaRPr>
          </a:p>
        </p:txBody>
      </p:sp>
      <p:pic>
        <p:nvPicPr>
          <p:cNvPr id="480" name="Google Shape;480;g27d24b93a41_0_0"/>
          <p:cNvPicPr preferRelativeResize="0"/>
          <p:nvPr/>
        </p:nvPicPr>
        <p:blipFill>
          <a:blip r:embed="rId8">
            <a:alphaModFix/>
          </a:blip>
          <a:stretch>
            <a:fillRect/>
          </a:stretch>
        </p:blipFill>
        <p:spPr>
          <a:xfrm>
            <a:off x="979650" y="1732325"/>
            <a:ext cx="4616075" cy="37471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24"/>
          <p:cNvPicPr preferRelativeResize="0"/>
          <p:nvPr/>
        </p:nvPicPr>
        <p:blipFill rotWithShape="1">
          <a:blip r:embed="rId3">
            <a:alphaModFix/>
          </a:blip>
          <a:srcRect/>
          <a:stretch/>
        </p:blipFill>
        <p:spPr>
          <a:xfrm>
            <a:off x="803530" y="-1"/>
            <a:ext cx="4989946" cy="7484919"/>
          </a:xfrm>
          <a:prstGeom prst="rect">
            <a:avLst/>
          </a:prstGeom>
          <a:noFill/>
          <a:ln>
            <a:noFill/>
          </a:ln>
        </p:spPr>
      </p:pic>
      <p:sp>
        <p:nvSpPr>
          <p:cNvPr id="487" name="Google Shape;487;p24"/>
          <p:cNvSpPr/>
          <p:nvPr/>
        </p:nvSpPr>
        <p:spPr>
          <a:xfrm>
            <a:off x="803530" y="-1"/>
            <a:ext cx="4989900" cy="7315200"/>
          </a:xfrm>
          <a:prstGeom prst="rect">
            <a:avLst/>
          </a:prstGeom>
          <a:gradFill>
            <a:gsLst>
              <a:gs pos="0">
                <a:srgbClr val="21918C">
                  <a:alpha val="49803"/>
                </a:srgbClr>
              </a:gs>
              <a:gs pos="100000">
                <a:srgbClr val="440154"/>
              </a:gs>
            </a:gsLst>
            <a:lin ang="168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88" name="Google Shape;488;p24"/>
          <p:cNvSpPr txBox="1">
            <a:spLocks noGrp="1"/>
          </p:cNvSpPr>
          <p:nvPr>
            <p:ph type="title"/>
          </p:nvPr>
        </p:nvSpPr>
        <p:spPr>
          <a:xfrm>
            <a:off x="841250" y="816850"/>
            <a:ext cx="10716600" cy="1134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Predictive Model</a:t>
            </a:r>
            <a:endParaRPr/>
          </a:p>
        </p:txBody>
      </p:sp>
      <p:sp>
        <p:nvSpPr>
          <p:cNvPr id="489" name="Google Shape;489;p24"/>
          <p:cNvSpPr/>
          <p:nvPr/>
        </p:nvSpPr>
        <p:spPr>
          <a:xfrm rot="-5400000">
            <a:off x="-953295" y="4596748"/>
            <a:ext cx="2744790" cy="284693"/>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1600" b="1" i="0">
                <a:solidFill>
                  <a:srgbClr val="440154"/>
                </a:solidFill>
                <a:latin typeface="Gill Sans"/>
                <a:ea typeface="Gill Sans"/>
                <a:cs typeface="Gill Sans"/>
                <a:sym typeface="Gill Sans"/>
              </a:rPr>
              <a:t>Human Activity Recognition</a:t>
            </a:r>
            <a:endParaRPr/>
          </a:p>
        </p:txBody>
      </p:sp>
      <p:cxnSp>
        <p:nvCxnSpPr>
          <p:cNvPr id="490" name="Google Shape;490;p24"/>
          <p:cNvCxnSpPr/>
          <p:nvPr/>
        </p:nvCxnSpPr>
        <p:spPr>
          <a:xfrm rot="10800000" flipH="1">
            <a:off x="441376" y="816857"/>
            <a:ext cx="1" cy="2188805"/>
          </a:xfrm>
          <a:prstGeom prst="straightConnector1">
            <a:avLst/>
          </a:prstGeom>
          <a:noFill/>
          <a:ln w="38100" cap="flat" cmpd="sng">
            <a:solidFill>
              <a:srgbClr val="440154"/>
            </a:solidFill>
            <a:prstDash val="solid"/>
            <a:miter lim="400000"/>
            <a:headEnd type="none" w="sm" len="sm"/>
            <a:tailEnd type="none" w="sm" len="sm"/>
          </a:ln>
        </p:spPr>
      </p:cxnSp>
      <p:pic>
        <p:nvPicPr>
          <p:cNvPr id="491" name="Google Shape;491;p24"/>
          <p:cNvPicPr preferRelativeResize="0"/>
          <p:nvPr/>
        </p:nvPicPr>
        <p:blipFill>
          <a:blip r:embed="rId4">
            <a:alphaModFix/>
          </a:blip>
          <a:stretch>
            <a:fillRect/>
          </a:stretch>
        </p:blipFill>
        <p:spPr>
          <a:xfrm>
            <a:off x="6035550" y="804588"/>
            <a:ext cx="6024513" cy="52488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27d092b0f2c_0_1"/>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78" name="Google Shape;478;g27d092b0f2c_0_1"/>
          <p:cNvSpPr txBox="1">
            <a:spLocks noGrp="1"/>
          </p:cNvSpPr>
          <p:nvPr>
            <p:ph type="title"/>
          </p:nvPr>
        </p:nvSpPr>
        <p:spPr>
          <a:xfrm>
            <a:off x="838200" y="320400"/>
            <a:ext cx="11021700" cy="1427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79A1C5"/>
              </a:buClr>
              <a:buSzPct val="100000"/>
              <a:buFont typeface="Gill Sans"/>
              <a:buNone/>
            </a:pPr>
            <a:r>
              <a:rPr lang="en-US">
                <a:solidFill>
                  <a:srgbClr val="79A1C5"/>
                </a:solidFill>
              </a:rPr>
              <a:t>Classifying User Activity via Holter Monitor Data Features</a:t>
            </a:r>
            <a:endParaRPr>
              <a:solidFill>
                <a:srgbClr val="79A1C5"/>
              </a:solidFill>
            </a:endParaRPr>
          </a:p>
        </p:txBody>
      </p:sp>
      <p:sp>
        <p:nvSpPr>
          <p:cNvPr id="479" name="Google Shape;479;g27d092b0f2c_0_1"/>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480" name="Google Shape;480;g27d092b0f2c_0_1"/>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sp>
        <p:nvSpPr>
          <p:cNvPr id="481" name="Google Shape;481;g27d092b0f2c_0_1"/>
          <p:cNvSpPr txBox="1"/>
          <p:nvPr/>
        </p:nvSpPr>
        <p:spPr>
          <a:xfrm>
            <a:off x="792850" y="1880850"/>
            <a:ext cx="7766700" cy="4794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500" b="1"/>
              <a:t>Preliminary Observations</a:t>
            </a:r>
            <a:r>
              <a:rPr lang="en-US" sz="1500"/>
              <a:t>: </a:t>
            </a:r>
            <a:endParaRPr sz="1500"/>
          </a:p>
          <a:p>
            <a:pPr marL="0" lvl="0" indent="0" algn="l" rtl="0">
              <a:lnSpc>
                <a:spcPct val="115000"/>
              </a:lnSpc>
              <a:spcBef>
                <a:spcPts val="1200"/>
              </a:spcBef>
              <a:spcAft>
                <a:spcPts val="0"/>
              </a:spcAft>
              <a:buNone/>
            </a:pPr>
            <a:r>
              <a:rPr lang="en-US" sz="1500"/>
              <a:t>Distinct clustering patterns within Holter data suggest the feasibility of modeling user activity types.</a:t>
            </a:r>
            <a:endParaRPr sz="1500"/>
          </a:p>
          <a:p>
            <a:pPr marL="0" lvl="0" indent="0" algn="l" rtl="0">
              <a:lnSpc>
                <a:spcPct val="115000"/>
              </a:lnSpc>
              <a:spcBef>
                <a:spcPts val="1200"/>
              </a:spcBef>
              <a:spcAft>
                <a:spcPts val="0"/>
              </a:spcAft>
              <a:buNone/>
            </a:pPr>
            <a:r>
              <a:rPr lang="en-US" sz="1500"/>
              <a:t>By harnessing the power of these distinct clustering patterns within Holter data for precise activity classification, we stand at the precipice of a paradigm shift in cardiac health research. This approach not only offers a novel methodology for understanding the intricate relationship between cardiac patterns and physical activity but also sets the stage for a new era of personalized medicine. </a:t>
            </a:r>
            <a:endParaRPr sz="1500"/>
          </a:p>
          <a:p>
            <a:pPr marL="0" lvl="0" indent="0" algn="l" rtl="0">
              <a:lnSpc>
                <a:spcPct val="115000"/>
              </a:lnSpc>
              <a:spcBef>
                <a:spcPts val="1200"/>
              </a:spcBef>
              <a:spcAft>
                <a:spcPts val="1200"/>
              </a:spcAft>
              <a:buNone/>
            </a:pPr>
            <a:r>
              <a:rPr lang="en-US" sz="1500"/>
              <a:t>Such advancements promise to refine our current knowledge, challenge prevailing notions, and ultimately contribute to the broader scientific discourse on the nexus of physical activity and cardiac health</a:t>
            </a:r>
            <a:endParaRPr sz="1500"/>
          </a:p>
        </p:txBody>
      </p:sp>
      <p:pic>
        <p:nvPicPr>
          <p:cNvPr id="482" name="Google Shape;482;g27d092b0f2c_0_1"/>
          <p:cNvPicPr preferRelativeResize="0"/>
          <p:nvPr/>
        </p:nvPicPr>
        <p:blipFill rotWithShape="1">
          <a:blip r:embed="rId3">
            <a:alphaModFix/>
          </a:blip>
          <a:srcRect l="2075" r="41229"/>
          <a:stretch/>
        </p:blipFill>
        <p:spPr>
          <a:xfrm>
            <a:off x="8481450" y="1670338"/>
            <a:ext cx="5016222" cy="518767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7d092b0f2c_0_16"/>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89" name="Google Shape;489;g27d092b0f2c_0_16"/>
          <p:cNvSpPr txBox="1">
            <a:spLocks noGrp="1"/>
          </p:cNvSpPr>
          <p:nvPr>
            <p:ph type="title"/>
          </p:nvPr>
        </p:nvSpPr>
        <p:spPr>
          <a:xfrm>
            <a:off x="838200" y="396600"/>
            <a:ext cx="11021700" cy="142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solidFill>
                  <a:srgbClr val="79A1C5"/>
                </a:solidFill>
              </a:rPr>
              <a:t>Classification of User Activity Types Using Holter Data Features Data Collection and Preprocessing</a:t>
            </a:r>
            <a:endParaRPr>
              <a:solidFill>
                <a:srgbClr val="79A1C5"/>
              </a:solidFill>
            </a:endParaRPr>
          </a:p>
        </p:txBody>
      </p:sp>
      <p:sp>
        <p:nvSpPr>
          <p:cNvPr id="490" name="Google Shape;490;g27d092b0f2c_0_16"/>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491" name="Google Shape;491;g27d092b0f2c_0_16"/>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grpSp>
        <p:nvGrpSpPr>
          <p:cNvPr id="492" name="Google Shape;492;g27d092b0f2c_0_16"/>
          <p:cNvGrpSpPr/>
          <p:nvPr/>
        </p:nvGrpSpPr>
        <p:grpSpPr>
          <a:xfrm>
            <a:off x="2615625" y="2858838"/>
            <a:ext cx="5732550" cy="561000"/>
            <a:chOff x="1788450" y="1970600"/>
            <a:chExt cx="5732550" cy="561000"/>
          </a:xfrm>
        </p:grpSpPr>
        <p:sp>
          <p:nvSpPr>
            <p:cNvPr id="493" name="Google Shape;493;g27d092b0f2c_0_16"/>
            <p:cNvSpPr/>
            <p:nvPr/>
          </p:nvSpPr>
          <p:spPr>
            <a:xfrm>
              <a:off x="1788450" y="1970600"/>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 Data Collection</a:t>
              </a:r>
              <a:endParaRPr sz="1200"/>
            </a:p>
          </p:txBody>
        </p:sp>
        <p:sp>
          <p:nvSpPr>
            <p:cNvPr id="494" name="Google Shape;494;g27d092b0f2c_0_16"/>
            <p:cNvSpPr/>
            <p:nvPr/>
          </p:nvSpPr>
          <p:spPr>
            <a:xfrm>
              <a:off x="3350500" y="1970600"/>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Data Exploration</a:t>
              </a:r>
              <a:endParaRPr sz="1200"/>
            </a:p>
          </p:txBody>
        </p:sp>
        <p:cxnSp>
          <p:nvCxnSpPr>
            <p:cNvPr id="495" name="Google Shape;495;g27d092b0f2c_0_16"/>
            <p:cNvCxnSpPr>
              <a:stCxn id="493" idx="3"/>
              <a:endCxn id="494" idx="1"/>
            </p:cNvCxnSpPr>
            <p:nvPr/>
          </p:nvCxnSpPr>
          <p:spPr>
            <a:xfrm>
              <a:off x="2834850" y="2251100"/>
              <a:ext cx="515700" cy="0"/>
            </a:xfrm>
            <a:prstGeom prst="straightConnector1">
              <a:avLst/>
            </a:prstGeom>
            <a:noFill/>
            <a:ln w="9525" cap="flat" cmpd="sng">
              <a:solidFill>
                <a:srgbClr val="595959"/>
              </a:solidFill>
              <a:prstDash val="solid"/>
              <a:round/>
              <a:headEnd type="none" w="med" len="med"/>
              <a:tailEnd type="triangle" w="med" len="med"/>
            </a:ln>
          </p:spPr>
        </p:cxnSp>
        <p:sp>
          <p:nvSpPr>
            <p:cNvPr id="496" name="Google Shape;496;g27d092b0f2c_0_16"/>
            <p:cNvSpPr/>
            <p:nvPr/>
          </p:nvSpPr>
          <p:spPr>
            <a:xfrm>
              <a:off x="4912550" y="1970600"/>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Use case formulation</a:t>
              </a:r>
              <a:endParaRPr sz="1200"/>
            </a:p>
          </p:txBody>
        </p:sp>
        <p:cxnSp>
          <p:nvCxnSpPr>
            <p:cNvPr id="497" name="Google Shape;497;g27d092b0f2c_0_16"/>
            <p:cNvCxnSpPr>
              <a:stCxn id="494" idx="3"/>
              <a:endCxn id="496" idx="1"/>
            </p:cNvCxnSpPr>
            <p:nvPr/>
          </p:nvCxnSpPr>
          <p:spPr>
            <a:xfrm>
              <a:off x="4396900" y="2251100"/>
              <a:ext cx="515700" cy="0"/>
            </a:xfrm>
            <a:prstGeom prst="straightConnector1">
              <a:avLst/>
            </a:prstGeom>
            <a:noFill/>
            <a:ln w="9525" cap="flat" cmpd="sng">
              <a:solidFill>
                <a:srgbClr val="595959"/>
              </a:solidFill>
              <a:prstDash val="solid"/>
              <a:round/>
              <a:headEnd type="none" w="med" len="med"/>
              <a:tailEnd type="triangle" w="med" len="med"/>
            </a:ln>
          </p:spPr>
        </p:cxnSp>
        <p:sp>
          <p:nvSpPr>
            <p:cNvPr id="498" name="Google Shape;498;g27d092b0f2c_0_16"/>
            <p:cNvSpPr/>
            <p:nvPr/>
          </p:nvSpPr>
          <p:spPr>
            <a:xfrm>
              <a:off x="6474600" y="1970600"/>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Model inception</a:t>
              </a:r>
              <a:endParaRPr sz="1200"/>
            </a:p>
          </p:txBody>
        </p:sp>
        <p:cxnSp>
          <p:nvCxnSpPr>
            <p:cNvPr id="499" name="Google Shape;499;g27d092b0f2c_0_16"/>
            <p:cNvCxnSpPr>
              <a:stCxn id="496" idx="3"/>
              <a:endCxn id="498" idx="1"/>
            </p:cNvCxnSpPr>
            <p:nvPr/>
          </p:nvCxnSpPr>
          <p:spPr>
            <a:xfrm>
              <a:off x="5958950" y="2251100"/>
              <a:ext cx="515700" cy="0"/>
            </a:xfrm>
            <a:prstGeom prst="straightConnector1">
              <a:avLst/>
            </a:prstGeom>
            <a:noFill/>
            <a:ln w="9525" cap="flat" cmpd="sng">
              <a:solidFill>
                <a:srgbClr val="595959"/>
              </a:solidFill>
              <a:prstDash val="solid"/>
              <a:round/>
              <a:headEnd type="none" w="med" len="med"/>
              <a:tailEnd type="triangle" w="med" len="med"/>
            </a:ln>
          </p:spPr>
        </p:cxnSp>
      </p:grpSp>
      <p:grpSp>
        <p:nvGrpSpPr>
          <p:cNvPr id="500" name="Google Shape;500;g27d092b0f2c_0_16"/>
          <p:cNvGrpSpPr/>
          <p:nvPr/>
        </p:nvGrpSpPr>
        <p:grpSpPr>
          <a:xfrm>
            <a:off x="2615625" y="4303075"/>
            <a:ext cx="7286175" cy="1505575"/>
            <a:chOff x="261375" y="3195650"/>
            <a:chExt cx="7286175" cy="1505575"/>
          </a:xfrm>
        </p:grpSpPr>
        <p:sp>
          <p:nvSpPr>
            <p:cNvPr id="501" name="Google Shape;501;g27d092b0f2c_0_16"/>
            <p:cNvSpPr/>
            <p:nvPr/>
          </p:nvSpPr>
          <p:spPr>
            <a:xfrm>
              <a:off x="261375" y="3195650"/>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Data Split</a:t>
              </a:r>
              <a:endParaRPr sz="1200"/>
            </a:p>
          </p:txBody>
        </p:sp>
        <p:sp>
          <p:nvSpPr>
            <p:cNvPr id="502" name="Google Shape;502;g27d092b0f2c_0_16"/>
            <p:cNvSpPr/>
            <p:nvPr/>
          </p:nvSpPr>
          <p:spPr>
            <a:xfrm>
              <a:off x="1823425" y="3195650"/>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Outlier Treatment</a:t>
              </a:r>
              <a:endParaRPr sz="1200"/>
            </a:p>
          </p:txBody>
        </p:sp>
        <p:cxnSp>
          <p:nvCxnSpPr>
            <p:cNvPr id="503" name="Google Shape;503;g27d092b0f2c_0_16"/>
            <p:cNvCxnSpPr>
              <a:stCxn id="501" idx="3"/>
              <a:endCxn id="502" idx="1"/>
            </p:cNvCxnSpPr>
            <p:nvPr/>
          </p:nvCxnSpPr>
          <p:spPr>
            <a:xfrm>
              <a:off x="1307775" y="3476150"/>
              <a:ext cx="515700" cy="0"/>
            </a:xfrm>
            <a:prstGeom prst="straightConnector1">
              <a:avLst/>
            </a:prstGeom>
            <a:noFill/>
            <a:ln w="9525" cap="flat" cmpd="sng">
              <a:solidFill>
                <a:srgbClr val="595959"/>
              </a:solidFill>
              <a:prstDash val="solid"/>
              <a:round/>
              <a:headEnd type="none" w="med" len="med"/>
              <a:tailEnd type="triangle" w="med" len="med"/>
            </a:ln>
          </p:spPr>
        </p:cxnSp>
        <p:sp>
          <p:nvSpPr>
            <p:cNvPr id="504" name="Google Shape;504;g27d092b0f2c_0_16"/>
            <p:cNvSpPr/>
            <p:nvPr/>
          </p:nvSpPr>
          <p:spPr>
            <a:xfrm>
              <a:off x="3385475" y="3195650"/>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Data Cleaning</a:t>
              </a:r>
              <a:endParaRPr sz="1200"/>
            </a:p>
          </p:txBody>
        </p:sp>
        <p:cxnSp>
          <p:nvCxnSpPr>
            <p:cNvPr id="505" name="Google Shape;505;g27d092b0f2c_0_16"/>
            <p:cNvCxnSpPr>
              <a:stCxn id="502" idx="3"/>
              <a:endCxn id="504" idx="1"/>
            </p:cNvCxnSpPr>
            <p:nvPr/>
          </p:nvCxnSpPr>
          <p:spPr>
            <a:xfrm>
              <a:off x="2869825" y="3476150"/>
              <a:ext cx="515700" cy="0"/>
            </a:xfrm>
            <a:prstGeom prst="straightConnector1">
              <a:avLst/>
            </a:prstGeom>
            <a:noFill/>
            <a:ln w="9525" cap="flat" cmpd="sng">
              <a:solidFill>
                <a:srgbClr val="595959"/>
              </a:solidFill>
              <a:prstDash val="solid"/>
              <a:round/>
              <a:headEnd type="none" w="med" len="med"/>
              <a:tailEnd type="triangle" w="med" len="med"/>
            </a:ln>
          </p:spPr>
        </p:cxnSp>
        <p:sp>
          <p:nvSpPr>
            <p:cNvPr id="506" name="Google Shape;506;g27d092b0f2c_0_16"/>
            <p:cNvSpPr/>
            <p:nvPr/>
          </p:nvSpPr>
          <p:spPr>
            <a:xfrm>
              <a:off x="3385475" y="4140225"/>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Data Scaler</a:t>
              </a:r>
              <a:endParaRPr sz="1200"/>
            </a:p>
          </p:txBody>
        </p:sp>
        <p:sp>
          <p:nvSpPr>
            <p:cNvPr id="507" name="Google Shape;507;g27d092b0f2c_0_16"/>
            <p:cNvSpPr/>
            <p:nvPr/>
          </p:nvSpPr>
          <p:spPr>
            <a:xfrm>
              <a:off x="4939050" y="4140225"/>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Model Ensembler</a:t>
              </a:r>
              <a:endParaRPr sz="1200"/>
            </a:p>
          </p:txBody>
        </p:sp>
        <p:sp>
          <p:nvSpPr>
            <p:cNvPr id="508" name="Google Shape;508;g27d092b0f2c_0_16"/>
            <p:cNvSpPr/>
            <p:nvPr/>
          </p:nvSpPr>
          <p:spPr>
            <a:xfrm>
              <a:off x="6501150" y="4140225"/>
              <a:ext cx="1046400" cy="5610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Residuals Analysis</a:t>
              </a:r>
              <a:endParaRPr sz="1200"/>
            </a:p>
          </p:txBody>
        </p:sp>
        <p:cxnSp>
          <p:nvCxnSpPr>
            <p:cNvPr id="509" name="Google Shape;509;g27d092b0f2c_0_16"/>
            <p:cNvCxnSpPr>
              <a:endCxn id="508" idx="1"/>
            </p:cNvCxnSpPr>
            <p:nvPr/>
          </p:nvCxnSpPr>
          <p:spPr>
            <a:xfrm>
              <a:off x="5985450" y="4420725"/>
              <a:ext cx="515700" cy="0"/>
            </a:xfrm>
            <a:prstGeom prst="straightConnector1">
              <a:avLst/>
            </a:prstGeom>
            <a:noFill/>
            <a:ln w="9525" cap="flat" cmpd="sng">
              <a:solidFill>
                <a:srgbClr val="595959"/>
              </a:solidFill>
              <a:prstDash val="solid"/>
              <a:round/>
              <a:headEnd type="none" w="med" len="med"/>
              <a:tailEnd type="triangle" w="med" len="med"/>
            </a:ln>
          </p:spPr>
        </p:cxnSp>
        <p:cxnSp>
          <p:nvCxnSpPr>
            <p:cNvPr id="510" name="Google Shape;510;g27d092b0f2c_0_16"/>
            <p:cNvCxnSpPr/>
            <p:nvPr/>
          </p:nvCxnSpPr>
          <p:spPr>
            <a:xfrm>
              <a:off x="4431875" y="4420725"/>
              <a:ext cx="515700" cy="0"/>
            </a:xfrm>
            <a:prstGeom prst="straightConnector1">
              <a:avLst/>
            </a:prstGeom>
            <a:noFill/>
            <a:ln w="9525" cap="flat" cmpd="sng">
              <a:solidFill>
                <a:srgbClr val="595959"/>
              </a:solidFill>
              <a:prstDash val="solid"/>
              <a:round/>
              <a:headEnd type="none" w="med" len="med"/>
              <a:tailEnd type="triangle" w="med" len="med"/>
            </a:ln>
          </p:spPr>
        </p:cxnSp>
        <p:cxnSp>
          <p:nvCxnSpPr>
            <p:cNvPr id="511" name="Google Shape;511;g27d092b0f2c_0_16"/>
            <p:cNvCxnSpPr>
              <a:stCxn id="504" idx="2"/>
              <a:endCxn id="506" idx="0"/>
            </p:cNvCxnSpPr>
            <p:nvPr/>
          </p:nvCxnSpPr>
          <p:spPr>
            <a:xfrm>
              <a:off x="3908675" y="3756650"/>
              <a:ext cx="0" cy="383700"/>
            </a:xfrm>
            <a:prstGeom prst="straightConnector1">
              <a:avLst/>
            </a:prstGeom>
            <a:noFill/>
            <a:ln w="9525" cap="flat" cmpd="sng">
              <a:solidFill>
                <a:srgbClr val="595959"/>
              </a:solidFill>
              <a:prstDash val="solid"/>
              <a:round/>
              <a:headEnd type="none" w="med" len="med"/>
              <a:tailEnd type="triangle" w="med" len="med"/>
            </a:ln>
          </p:spPr>
        </p:cxnSp>
      </p:grpSp>
      <p:cxnSp>
        <p:nvCxnSpPr>
          <p:cNvPr id="512" name="Google Shape;512;g27d092b0f2c_0_16"/>
          <p:cNvCxnSpPr/>
          <p:nvPr/>
        </p:nvCxnSpPr>
        <p:spPr>
          <a:xfrm>
            <a:off x="2182425" y="2796425"/>
            <a:ext cx="0" cy="939900"/>
          </a:xfrm>
          <a:prstGeom prst="straightConnector1">
            <a:avLst/>
          </a:prstGeom>
          <a:noFill/>
          <a:ln w="9525" cap="flat" cmpd="sng">
            <a:solidFill>
              <a:srgbClr val="595959"/>
            </a:solidFill>
            <a:prstDash val="dash"/>
            <a:round/>
            <a:headEnd type="none" w="med" len="med"/>
            <a:tailEnd type="none" w="med" len="med"/>
          </a:ln>
        </p:spPr>
      </p:cxnSp>
      <p:sp>
        <p:nvSpPr>
          <p:cNvPr id="513" name="Google Shape;513;g27d092b0f2c_0_16"/>
          <p:cNvSpPr txBox="1"/>
          <p:nvPr/>
        </p:nvSpPr>
        <p:spPr>
          <a:xfrm>
            <a:off x="1077104" y="2907163"/>
            <a:ext cx="1105321" cy="8291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9900"/>
                </a:solidFill>
              </a:rPr>
              <a:t>Model definition</a:t>
            </a:r>
            <a:endParaRPr dirty="0">
              <a:solidFill>
                <a:srgbClr val="FF9900"/>
              </a:solidFill>
            </a:endParaRPr>
          </a:p>
        </p:txBody>
      </p:sp>
      <p:cxnSp>
        <p:nvCxnSpPr>
          <p:cNvPr id="514" name="Google Shape;514;g27d092b0f2c_0_16"/>
          <p:cNvCxnSpPr/>
          <p:nvPr/>
        </p:nvCxnSpPr>
        <p:spPr>
          <a:xfrm>
            <a:off x="2182425" y="4273200"/>
            <a:ext cx="0" cy="1476900"/>
          </a:xfrm>
          <a:prstGeom prst="straightConnector1">
            <a:avLst/>
          </a:prstGeom>
          <a:noFill/>
          <a:ln w="9525" cap="flat" cmpd="sng">
            <a:solidFill>
              <a:srgbClr val="595959"/>
            </a:solidFill>
            <a:prstDash val="dash"/>
            <a:round/>
            <a:headEnd type="none" w="med" len="med"/>
            <a:tailEnd type="none" w="med" len="med"/>
          </a:ln>
        </p:spPr>
      </p:cxnSp>
      <p:sp>
        <p:nvSpPr>
          <p:cNvPr id="515" name="Google Shape;515;g27d092b0f2c_0_16"/>
          <p:cNvSpPr txBox="1"/>
          <p:nvPr/>
        </p:nvSpPr>
        <p:spPr>
          <a:xfrm>
            <a:off x="1200825" y="4734425"/>
            <a:ext cx="981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00A67D"/>
                </a:solidFill>
              </a:rPr>
              <a:t>Model</a:t>
            </a:r>
            <a:endParaRPr>
              <a:solidFill>
                <a:srgbClr val="00A67D"/>
              </a:solidFill>
            </a:endParaRPr>
          </a:p>
          <a:p>
            <a:pPr marL="0" lvl="0" indent="0" algn="ctr" rtl="0">
              <a:spcBef>
                <a:spcPts val="0"/>
              </a:spcBef>
              <a:spcAft>
                <a:spcPts val="0"/>
              </a:spcAft>
              <a:buNone/>
            </a:pPr>
            <a:r>
              <a:rPr lang="en-US">
                <a:solidFill>
                  <a:srgbClr val="00A67D"/>
                </a:solidFill>
              </a:rPr>
              <a:t>creation</a:t>
            </a:r>
            <a:endParaRPr>
              <a:solidFill>
                <a:srgbClr val="00A67D"/>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A person looking at a camera&#10;&#10;Description automatically generated">
            <a:extLst>
              <a:ext uri="{FF2B5EF4-FFF2-40B4-BE49-F238E27FC236}">
                <a16:creationId xmlns:a16="http://schemas.microsoft.com/office/drawing/2014/main" id="{9DDB2E9C-12BA-0D60-B85E-0EB36569568D}"/>
              </a:ext>
            </a:extLst>
          </p:cNvPr>
          <p:cNvPicPr>
            <a:picLocks noChangeAspect="1"/>
          </p:cNvPicPr>
          <p:nvPr/>
        </p:nvPicPr>
        <p:blipFill>
          <a:blip r:embed="rId3"/>
          <a:stretch>
            <a:fillRect/>
          </a:stretch>
        </p:blipFill>
        <p:spPr>
          <a:xfrm>
            <a:off x="695713" y="-949739"/>
            <a:ext cx="15148946" cy="7574473"/>
          </a:xfrm>
          <a:prstGeom prst="rect">
            <a:avLst/>
          </a:prstGeom>
        </p:spPr>
      </p:pic>
      <p:sp>
        <p:nvSpPr>
          <p:cNvPr id="20" name="Shape 61">
            <a:extLst>
              <a:ext uri="{FF2B5EF4-FFF2-40B4-BE49-F238E27FC236}">
                <a16:creationId xmlns:a16="http://schemas.microsoft.com/office/drawing/2014/main" id="{C843F2CD-8B56-CAFF-C43C-42EE9E4A5078}"/>
              </a:ext>
            </a:extLst>
          </p:cNvPr>
          <p:cNvSpPr/>
          <p:nvPr/>
        </p:nvSpPr>
        <p:spPr>
          <a:xfrm rot="16200000">
            <a:off x="-953295" y="4350527"/>
            <a:ext cx="2744790"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214A88"/>
                </a:solidFill>
                <a:latin typeface="+mj-lt"/>
                <a:cs typeface="Gill Sans" panose="020B0502020104020203" pitchFamily="34" charset="-79"/>
              </a:rPr>
              <a:t>Human Activity Recognition</a:t>
            </a:r>
          </a:p>
        </p:txBody>
      </p:sp>
      <p:sp>
        <p:nvSpPr>
          <p:cNvPr id="21" name="Shape 62">
            <a:extLst>
              <a:ext uri="{FF2B5EF4-FFF2-40B4-BE49-F238E27FC236}">
                <a16:creationId xmlns:a16="http://schemas.microsoft.com/office/drawing/2014/main" id="{04E6C494-9EC6-B13D-A8F1-D863267ABF4E}"/>
              </a:ext>
            </a:extLst>
          </p:cNvPr>
          <p:cNvSpPr/>
          <p:nvPr/>
        </p:nvSpPr>
        <p:spPr>
          <a:xfrm flipV="1">
            <a:off x="441376" y="816857"/>
            <a:ext cx="1" cy="2188805"/>
          </a:xfrm>
          <a:prstGeom prst="line">
            <a:avLst/>
          </a:prstGeom>
          <a:ln w="38100">
            <a:solidFill>
              <a:srgbClr val="395D95"/>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
        <p:nvSpPr>
          <p:cNvPr id="9" name="Rectangle 8">
            <a:extLst>
              <a:ext uri="{FF2B5EF4-FFF2-40B4-BE49-F238E27FC236}">
                <a16:creationId xmlns:a16="http://schemas.microsoft.com/office/drawing/2014/main" id="{01A927CA-62E4-D099-1177-5789D6486903}"/>
              </a:ext>
            </a:extLst>
          </p:cNvPr>
          <p:cNvSpPr/>
          <p:nvPr/>
        </p:nvSpPr>
        <p:spPr>
          <a:xfrm>
            <a:off x="695713" y="747709"/>
            <a:ext cx="9914652" cy="2290485"/>
          </a:xfrm>
          <a:prstGeom prst="rect">
            <a:avLst/>
          </a:prstGeom>
          <a:gradFill>
            <a:gsLst>
              <a:gs pos="0">
                <a:srgbClr val="D0B244"/>
              </a:gs>
              <a:gs pos="100000">
                <a:srgbClr val="545863">
                  <a:alpha val="50000"/>
                </a:srgbClr>
              </a:gs>
            </a:gsLst>
            <a:lin ang="1680000" scaled="0"/>
          </a:gradFill>
          <a:ln w="12700" cap="flat">
            <a:noFill/>
            <a:prstDash val="solid"/>
            <a:miter/>
          </a:ln>
        </p:spPr>
        <p:txBody>
          <a:bodyPr rtlCol="0" anchor="ctr"/>
          <a:lstStyle/>
          <a:p>
            <a:pPr algn="l"/>
            <a:endParaRPr lang="en-US" dirty="0"/>
          </a:p>
        </p:txBody>
      </p:sp>
      <p:sp>
        <p:nvSpPr>
          <p:cNvPr id="5" name="Title 1">
            <a:extLst>
              <a:ext uri="{FF2B5EF4-FFF2-40B4-BE49-F238E27FC236}">
                <a16:creationId xmlns:a16="http://schemas.microsoft.com/office/drawing/2014/main" id="{A2DF0B05-1C1D-7CE5-A344-B5E8C36D34F8}"/>
              </a:ext>
            </a:extLst>
          </p:cNvPr>
          <p:cNvSpPr>
            <a:spLocks noGrp="1"/>
          </p:cNvSpPr>
          <p:nvPr>
            <p:ph type="title"/>
          </p:nvPr>
        </p:nvSpPr>
        <p:spPr>
          <a:xfrm>
            <a:off x="830407" y="816857"/>
            <a:ext cx="4861266" cy="979427"/>
          </a:xfrm>
        </p:spPr>
        <p:txBody>
          <a:bodyPr/>
          <a:lstStyle/>
          <a:p>
            <a:r>
              <a:rPr lang="en-US" dirty="0"/>
              <a:t>Holter Monitor</a:t>
            </a:r>
          </a:p>
        </p:txBody>
      </p:sp>
      <p:sp>
        <p:nvSpPr>
          <p:cNvPr id="6" name="Text Placeholder 5">
            <a:extLst>
              <a:ext uri="{FF2B5EF4-FFF2-40B4-BE49-F238E27FC236}">
                <a16:creationId xmlns:a16="http://schemas.microsoft.com/office/drawing/2014/main" id="{003E89CB-F7D0-C3CB-0B5A-166C85934E5F}"/>
              </a:ext>
            </a:extLst>
          </p:cNvPr>
          <p:cNvSpPr txBox="1">
            <a:spLocks/>
          </p:cNvSpPr>
          <p:nvPr/>
        </p:nvSpPr>
        <p:spPr>
          <a:xfrm>
            <a:off x="950049" y="1712632"/>
            <a:ext cx="9914652" cy="139851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Physical metrics like heart rate variability, respiratory rate, oxygen saturation and body temperature</a:t>
            </a:r>
          </a:p>
          <a:p>
            <a:pPr marL="0" indent="0">
              <a:buNone/>
            </a:pPr>
            <a:r>
              <a:rPr lang="en-US" sz="2400" dirty="0">
                <a:solidFill>
                  <a:schemeClr val="bg1"/>
                </a:solidFill>
              </a:rPr>
              <a:t>Data points annotated with a corresponding physical activity label like running, walking, swimming, cycling, or resting</a:t>
            </a:r>
          </a:p>
        </p:txBody>
      </p:sp>
      <p:pic>
        <p:nvPicPr>
          <p:cNvPr id="8" name="Picture 7" descr="A white letter on a black background&#10;&#10;Description automatically generated">
            <a:extLst>
              <a:ext uri="{FF2B5EF4-FFF2-40B4-BE49-F238E27FC236}">
                <a16:creationId xmlns:a16="http://schemas.microsoft.com/office/drawing/2014/main" id="{E9BAE388-F502-3334-E23C-8B3ED9DC0B4A}"/>
              </a:ext>
            </a:extLst>
          </p:cNvPr>
          <p:cNvPicPr>
            <a:picLocks noChangeAspect="1"/>
          </p:cNvPicPr>
          <p:nvPr/>
        </p:nvPicPr>
        <p:blipFill>
          <a:blip r:embed="rId4"/>
          <a:stretch>
            <a:fillRect/>
          </a:stretch>
        </p:blipFill>
        <p:spPr>
          <a:xfrm>
            <a:off x="7741214" y="4227"/>
            <a:ext cx="4066931" cy="669269"/>
          </a:xfrm>
          <a:prstGeom prst="rect">
            <a:avLst/>
          </a:prstGeom>
        </p:spPr>
      </p:pic>
    </p:spTree>
    <p:extLst>
      <p:ext uri="{BB962C8B-B14F-4D97-AF65-F5344CB8AC3E}">
        <p14:creationId xmlns:p14="http://schemas.microsoft.com/office/powerpoint/2010/main" val="442831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27d092b0f2c_0_133"/>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522" name="Google Shape;522;g27d092b0f2c_0_133"/>
          <p:cNvSpPr txBox="1">
            <a:spLocks noGrp="1"/>
          </p:cNvSpPr>
          <p:nvPr>
            <p:ph type="title"/>
          </p:nvPr>
        </p:nvSpPr>
        <p:spPr>
          <a:xfrm>
            <a:off x="838200" y="396600"/>
            <a:ext cx="11021700" cy="142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solidFill>
                  <a:srgbClr val="79A1C5"/>
                </a:solidFill>
              </a:rPr>
              <a:t>Data Еxploration: Variance in Multiclass Classification</a:t>
            </a:r>
            <a:endParaRPr>
              <a:solidFill>
                <a:srgbClr val="79A1C5"/>
              </a:solidFill>
            </a:endParaRPr>
          </a:p>
          <a:p>
            <a:pPr marL="0" lvl="0" indent="0" algn="l" rtl="0">
              <a:spcBef>
                <a:spcPts val="0"/>
              </a:spcBef>
              <a:spcAft>
                <a:spcPts val="0"/>
              </a:spcAft>
              <a:buNone/>
            </a:pPr>
            <a:endParaRPr>
              <a:solidFill>
                <a:srgbClr val="79A1C5"/>
              </a:solidFill>
            </a:endParaRPr>
          </a:p>
        </p:txBody>
      </p:sp>
      <p:sp>
        <p:nvSpPr>
          <p:cNvPr id="523" name="Google Shape;523;g27d092b0f2c_0_133"/>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524" name="Google Shape;524;g27d092b0f2c_0_133"/>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pic>
        <p:nvPicPr>
          <p:cNvPr id="525" name="Google Shape;525;g27d092b0f2c_0_133"/>
          <p:cNvPicPr preferRelativeResize="0"/>
          <p:nvPr/>
        </p:nvPicPr>
        <p:blipFill>
          <a:blip r:embed="rId3">
            <a:alphaModFix/>
          </a:blip>
          <a:stretch>
            <a:fillRect/>
          </a:stretch>
        </p:blipFill>
        <p:spPr>
          <a:xfrm>
            <a:off x="881850" y="1957000"/>
            <a:ext cx="7826047" cy="4682949"/>
          </a:xfrm>
          <a:prstGeom prst="rect">
            <a:avLst/>
          </a:prstGeom>
          <a:noFill/>
          <a:ln>
            <a:noFill/>
          </a:ln>
        </p:spPr>
      </p:pic>
      <p:pic>
        <p:nvPicPr>
          <p:cNvPr id="526" name="Google Shape;526;g27d092b0f2c_0_133"/>
          <p:cNvPicPr preferRelativeResize="0"/>
          <p:nvPr/>
        </p:nvPicPr>
        <p:blipFill>
          <a:blip r:embed="rId4">
            <a:alphaModFix/>
          </a:blip>
          <a:stretch>
            <a:fillRect/>
          </a:stretch>
        </p:blipFill>
        <p:spPr>
          <a:xfrm>
            <a:off x="8814461" y="2142493"/>
            <a:ext cx="3258063" cy="1943634"/>
          </a:xfrm>
          <a:prstGeom prst="rect">
            <a:avLst/>
          </a:prstGeom>
          <a:noFill/>
          <a:ln>
            <a:noFill/>
          </a:ln>
        </p:spPr>
      </p:pic>
      <p:pic>
        <p:nvPicPr>
          <p:cNvPr id="527" name="Google Shape;527;g27d092b0f2c_0_133"/>
          <p:cNvPicPr preferRelativeResize="0"/>
          <p:nvPr/>
        </p:nvPicPr>
        <p:blipFill>
          <a:blip r:embed="rId5">
            <a:alphaModFix/>
          </a:blip>
          <a:stretch>
            <a:fillRect/>
          </a:stretch>
        </p:blipFill>
        <p:spPr>
          <a:xfrm>
            <a:off x="8814461" y="4406588"/>
            <a:ext cx="3258065" cy="1941697"/>
          </a:xfrm>
          <a:prstGeom prst="rect">
            <a:avLst/>
          </a:prstGeom>
          <a:noFill/>
          <a:ln>
            <a:noFill/>
          </a:ln>
        </p:spPr>
      </p:pic>
      <p:cxnSp>
        <p:nvCxnSpPr>
          <p:cNvPr id="528" name="Google Shape;528;g27d092b0f2c_0_133"/>
          <p:cNvCxnSpPr/>
          <p:nvPr/>
        </p:nvCxnSpPr>
        <p:spPr>
          <a:xfrm>
            <a:off x="4850308" y="2224933"/>
            <a:ext cx="0" cy="4019700"/>
          </a:xfrm>
          <a:prstGeom prst="straightConnector1">
            <a:avLst/>
          </a:prstGeom>
          <a:noFill/>
          <a:ln w="9525" cap="flat" cmpd="sng">
            <a:solidFill>
              <a:schemeClr val="dk2"/>
            </a:solidFill>
            <a:prstDash val="dash"/>
            <a:round/>
            <a:headEnd type="none" w="med" len="med"/>
            <a:tailEnd type="none" w="med" len="med"/>
          </a:ln>
        </p:spPr>
      </p:cxnSp>
      <p:cxnSp>
        <p:nvCxnSpPr>
          <p:cNvPr id="529" name="Google Shape;529;g27d092b0f2c_0_133"/>
          <p:cNvCxnSpPr/>
          <p:nvPr/>
        </p:nvCxnSpPr>
        <p:spPr>
          <a:xfrm>
            <a:off x="1479570" y="4360471"/>
            <a:ext cx="6846000" cy="0"/>
          </a:xfrm>
          <a:prstGeom prst="straightConnector1">
            <a:avLst/>
          </a:prstGeom>
          <a:noFill/>
          <a:ln w="9525" cap="flat" cmpd="sng">
            <a:solidFill>
              <a:schemeClr val="dk2"/>
            </a:solidFill>
            <a:prstDash val="dash"/>
            <a:round/>
            <a:headEnd type="none" w="med" len="med"/>
            <a:tailEnd type="none" w="med" len="med"/>
          </a:ln>
        </p:spPr>
      </p:cxnSp>
      <p:sp>
        <p:nvSpPr>
          <p:cNvPr id="530" name="Google Shape;530;g27d092b0f2c_0_133"/>
          <p:cNvSpPr txBox="1"/>
          <p:nvPr/>
        </p:nvSpPr>
        <p:spPr>
          <a:xfrm>
            <a:off x="5695297" y="3036780"/>
            <a:ext cx="1926000" cy="1161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9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27d092b0f2c_0_221"/>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537" name="Google Shape;537;g27d092b0f2c_0_221"/>
          <p:cNvSpPr txBox="1">
            <a:spLocks noGrp="1"/>
          </p:cNvSpPr>
          <p:nvPr>
            <p:ph type="title"/>
          </p:nvPr>
        </p:nvSpPr>
        <p:spPr>
          <a:xfrm>
            <a:off x="838200" y="320400"/>
            <a:ext cx="11021700" cy="142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79A1C5"/>
                </a:solidFill>
              </a:rPr>
              <a:t>Data Reduction: A Critical Examination</a:t>
            </a:r>
            <a:endParaRPr>
              <a:solidFill>
                <a:srgbClr val="79A1C5"/>
              </a:solidFill>
            </a:endParaRPr>
          </a:p>
        </p:txBody>
      </p:sp>
      <p:sp>
        <p:nvSpPr>
          <p:cNvPr id="538" name="Google Shape;538;g27d092b0f2c_0_221"/>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539" name="Google Shape;539;g27d092b0f2c_0_221"/>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sp>
        <p:nvSpPr>
          <p:cNvPr id="540" name="Google Shape;540;g27d092b0f2c_0_221"/>
          <p:cNvSpPr txBox="1"/>
          <p:nvPr/>
        </p:nvSpPr>
        <p:spPr>
          <a:xfrm>
            <a:off x="792850" y="1880850"/>
            <a:ext cx="10919700" cy="4794300"/>
          </a:xfrm>
          <a:prstGeom prst="rect">
            <a:avLst/>
          </a:prstGeom>
          <a:noFill/>
          <a:ln>
            <a:noFill/>
          </a:ln>
        </p:spPr>
        <p:txBody>
          <a:bodyPr spcFirstLastPara="1" wrap="square" lIns="91425" tIns="91425" rIns="91425" bIns="91425" anchor="t" anchorCtr="0">
            <a:normAutofit fontScale="77500" lnSpcReduction="20000"/>
          </a:bodyPr>
          <a:lstStyle/>
          <a:p>
            <a:pPr marL="609600" lvl="0" indent="-391160" algn="l" rtl="0">
              <a:lnSpc>
                <a:spcPct val="90000"/>
              </a:lnSpc>
              <a:spcBef>
                <a:spcPts val="2000"/>
              </a:spcBef>
              <a:spcAft>
                <a:spcPts val="0"/>
              </a:spcAft>
              <a:buClr>
                <a:srgbClr val="1F2328"/>
              </a:buClr>
              <a:buSzPct val="100000"/>
              <a:buAutoNum type="arabicPeriod"/>
            </a:pPr>
            <a:r>
              <a:rPr lang="en-US" sz="1600" b="1">
                <a:solidFill>
                  <a:srgbClr val="1F2328"/>
                </a:solidFill>
                <a:latin typeface="Libre Franklin"/>
                <a:ea typeface="Libre Franklin"/>
                <a:cs typeface="Libre Franklin"/>
                <a:sym typeface="Libre Franklin"/>
              </a:rPr>
              <a:t>Temporal Variables</a:t>
            </a:r>
            <a:r>
              <a:rPr lang="en-US" sz="1600">
                <a:solidFill>
                  <a:srgbClr val="1F2328"/>
                </a:solidFill>
                <a:latin typeface="Libre Franklin"/>
                <a:ea typeface="Libre Franklin"/>
                <a:cs typeface="Libre Franklin"/>
                <a:sym typeface="Libre Franklin"/>
              </a:rPr>
              <a:t> (Year, Month, Weekday, Time, Time_New, Date, Hour):</a:t>
            </a:r>
            <a:endParaRPr sz="1600">
              <a:solidFill>
                <a:srgbClr val="1F2328"/>
              </a:solidFill>
              <a:latin typeface="Libre Franklin"/>
              <a:ea typeface="Libre Franklin"/>
              <a:cs typeface="Libre Franklin"/>
              <a:sym typeface="Libre Franklin"/>
            </a:endParaRPr>
          </a:p>
          <a:p>
            <a:pPr marL="1219200" lvl="1" indent="-391160" algn="l" rtl="0">
              <a:lnSpc>
                <a:spcPct val="90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The model exhibited a propensity to overfit based on the temporal sequence of activities (due to low data scale and variability). By removing these variables, we mitigate the risk of the model merely memorizing when specific activities occurred, rather than discerning patterns based on the inherent characteristics of the data.</a:t>
            </a:r>
            <a:br>
              <a:rPr lang="en-US" sz="1600">
                <a:solidFill>
                  <a:srgbClr val="1F2328"/>
                </a:solidFill>
                <a:latin typeface="Libre Franklin"/>
                <a:ea typeface="Libre Franklin"/>
                <a:cs typeface="Libre Franklin"/>
                <a:sym typeface="Libre Franklin"/>
              </a:rPr>
            </a:br>
            <a:endParaRPr sz="1600">
              <a:solidFill>
                <a:srgbClr val="1F2328"/>
              </a:solidFill>
              <a:latin typeface="Libre Franklin"/>
              <a:ea typeface="Libre Franklin"/>
              <a:cs typeface="Libre Franklin"/>
              <a:sym typeface="Libre Franklin"/>
            </a:endParaRPr>
          </a:p>
          <a:p>
            <a:pPr marL="609600" lvl="0" indent="-391160" algn="l" rtl="0">
              <a:lnSpc>
                <a:spcPct val="90000"/>
              </a:lnSpc>
              <a:spcBef>
                <a:spcPts val="2000"/>
              </a:spcBef>
              <a:spcAft>
                <a:spcPts val="0"/>
              </a:spcAft>
              <a:buClr>
                <a:srgbClr val="1F2328"/>
              </a:buClr>
              <a:buSzPct val="100000"/>
              <a:buAutoNum type="arabicPeriod"/>
            </a:pPr>
            <a:r>
              <a:rPr lang="en-US" sz="1600" b="1">
                <a:solidFill>
                  <a:srgbClr val="1F2328"/>
                </a:solidFill>
                <a:latin typeface="Libre Franklin"/>
                <a:ea typeface="Libre Franklin"/>
                <a:cs typeface="Libre Franklin"/>
                <a:sym typeface="Libre Franklin"/>
              </a:rPr>
              <a:t>Holter Machine Health KPIs</a:t>
            </a:r>
            <a:r>
              <a:rPr lang="en-US" sz="1600">
                <a:solidFill>
                  <a:srgbClr val="1F2328"/>
                </a:solidFill>
                <a:latin typeface="Libre Franklin"/>
                <a:ea typeface="Libre Franklin"/>
                <a:cs typeface="Libre Franklin"/>
                <a:sym typeface="Libre Franklin"/>
              </a:rPr>
              <a:t> (BRAmplitude, ECGAmplitude, HRConfidence):</a:t>
            </a:r>
            <a:endParaRPr sz="1600">
              <a:solidFill>
                <a:srgbClr val="1F2328"/>
              </a:solidFill>
              <a:latin typeface="Libre Franklin"/>
              <a:ea typeface="Libre Franklin"/>
              <a:cs typeface="Libre Franklin"/>
              <a:sym typeface="Libre Franklin"/>
            </a:endParaRPr>
          </a:p>
          <a:p>
            <a:pPr marL="1219200" lvl="1" indent="-391160" algn="l" rtl="0">
              <a:lnSpc>
                <a:spcPct val="90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These metrics reflect the operational health and reliability of the Holter machine. They are invariant to the type of activity being performed, making them extraneous for the purpose of activity classification.</a:t>
            </a:r>
            <a:br>
              <a:rPr lang="en-US" sz="1600">
                <a:solidFill>
                  <a:srgbClr val="1F2328"/>
                </a:solidFill>
                <a:latin typeface="Libre Franklin"/>
                <a:ea typeface="Libre Franklin"/>
                <a:cs typeface="Libre Franklin"/>
                <a:sym typeface="Libre Franklin"/>
              </a:rPr>
            </a:br>
            <a:endParaRPr sz="1600">
              <a:solidFill>
                <a:srgbClr val="1F2328"/>
              </a:solidFill>
              <a:latin typeface="Libre Franklin"/>
              <a:ea typeface="Libre Franklin"/>
              <a:cs typeface="Libre Franklin"/>
              <a:sym typeface="Libre Franklin"/>
            </a:endParaRPr>
          </a:p>
          <a:p>
            <a:pPr marL="609600" lvl="0" indent="-391160" algn="l" rtl="0">
              <a:lnSpc>
                <a:spcPct val="90000"/>
              </a:lnSpc>
              <a:spcBef>
                <a:spcPts val="2000"/>
              </a:spcBef>
              <a:spcAft>
                <a:spcPts val="0"/>
              </a:spcAft>
              <a:buClr>
                <a:srgbClr val="1F2328"/>
              </a:buClr>
              <a:buSzPct val="100000"/>
              <a:buAutoNum type="arabicPeriod"/>
            </a:pPr>
            <a:r>
              <a:rPr lang="en-US" sz="1600" b="1">
                <a:solidFill>
                  <a:srgbClr val="1F2328"/>
                </a:solidFill>
                <a:latin typeface="Libre Franklin"/>
                <a:ea typeface="Libre Franklin"/>
                <a:cs typeface="Libre Franklin"/>
                <a:sym typeface="Libre Franklin"/>
              </a:rPr>
              <a:t>Machine Operational Metrics</a:t>
            </a:r>
            <a:r>
              <a:rPr lang="en-US" sz="1600">
                <a:solidFill>
                  <a:srgbClr val="1F2328"/>
                </a:solidFill>
                <a:latin typeface="Libre Franklin"/>
                <a:ea typeface="Libre Franklin"/>
                <a:cs typeface="Libre Franklin"/>
                <a:sym typeface="Libre Franklin"/>
              </a:rPr>
              <a:t> (ECGNoise, Jumps, JumpFlightTime):</a:t>
            </a:r>
            <a:endParaRPr sz="1600">
              <a:solidFill>
                <a:srgbClr val="1F2328"/>
              </a:solidFill>
              <a:latin typeface="Libre Franklin"/>
              <a:ea typeface="Libre Franklin"/>
              <a:cs typeface="Libre Franklin"/>
              <a:sym typeface="Libre Franklin"/>
            </a:endParaRPr>
          </a:p>
          <a:p>
            <a:pPr marL="1219200" lvl="1" indent="-391160" algn="l" rtl="0">
              <a:lnSpc>
                <a:spcPct val="90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These metrics gauge the machine's operational status and its ability to detect noise. Given that the primary objective is to model user activity, these metrics, which pertain more to the machine's functionality, were deemed non-essential.</a:t>
            </a:r>
            <a:br>
              <a:rPr lang="en-US" sz="1600">
                <a:solidFill>
                  <a:srgbClr val="1F2328"/>
                </a:solidFill>
                <a:latin typeface="Libre Franklin"/>
                <a:ea typeface="Libre Franklin"/>
                <a:cs typeface="Libre Franklin"/>
                <a:sym typeface="Libre Franklin"/>
              </a:rPr>
            </a:br>
            <a:endParaRPr sz="1600">
              <a:solidFill>
                <a:srgbClr val="1F2328"/>
              </a:solidFill>
              <a:latin typeface="Libre Franklin"/>
              <a:ea typeface="Libre Franklin"/>
              <a:cs typeface="Libre Franklin"/>
              <a:sym typeface="Libre Franklin"/>
            </a:endParaRPr>
          </a:p>
          <a:p>
            <a:pPr marL="609600" lvl="0" indent="-391160" algn="l" rtl="0">
              <a:lnSpc>
                <a:spcPct val="90000"/>
              </a:lnSpc>
              <a:spcBef>
                <a:spcPts val="2000"/>
              </a:spcBef>
              <a:spcAft>
                <a:spcPts val="0"/>
              </a:spcAft>
              <a:buClr>
                <a:srgbClr val="1F2328"/>
              </a:buClr>
              <a:buSzPct val="100000"/>
              <a:buAutoNum type="arabicPeriod"/>
            </a:pPr>
            <a:r>
              <a:rPr lang="en-US" sz="1600" b="1">
                <a:solidFill>
                  <a:srgbClr val="1F2328"/>
                </a:solidFill>
                <a:latin typeface="Libre Franklin"/>
                <a:ea typeface="Libre Franklin"/>
                <a:cs typeface="Libre Franklin"/>
                <a:sym typeface="Libre Franklin"/>
              </a:rPr>
              <a:t>Manually Inputted Stress Metrics</a:t>
            </a:r>
            <a:r>
              <a:rPr lang="en-US" sz="1600">
                <a:solidFill>
                  <a:srgbClr val="1F2328"/>
                </a:solidFill>
                <a:latin typeface="Libre Franklin"/>
                <a:ea typeface="Libre Franklin"/>
                <a:cs typeface="Libre Franklin"/>
                <a:sym typeface="Libre Franklin"/>
              </a:rPr>
              <a:t> (e.g., Controled stress, stress, etc.):</a:t>
            </a:r>
            <a:endParaRPr sz="1600">
              <a:solidFill>
                <a:srgbClr val="1F2328"/>
              </a:solidFill>
              <a:latin typeface="Libre Franklin"/>
              <a:ea typeface="Libre Franklin"/>
              <a:cs typeface="Libre Franklin"/>
              <a:sym typeface="Libre Franklin"/>
            </a:endParaRPr>
          </a:p>
          <a:p>
            <a:pPr marL="1219200" lvl="1" indent="-391160" algn="l" rtl="0">
              <a:lnSpc>
                <a:spcPct val="90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These metrics, being manually inputted, introduce a subjective element. While they could offer insights into the user's state, their manual nature could introduce variability that might confound the model's predictions. These wouldn’t be available without user input.</a:t>
            </a:r>
            <a:endParaRPr sz="1600">
              <a:solidFill>
                <a:srgbClr val="1F2328"/>
              </a:solidFill>
              <a:latin typeface="Libre Franklin"/>
              <a:ea typeface="Libre Franklin"/>
              <a:cs typeface="Libre Franklin"/>
              <a:sym typeface="Libre Frankli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27d092b0f2c_0_296"/>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547" name="Google Shape;547;g27d092b0f2c_0_296"/>
          <p:cNvSpPr txBox="1">
            <a:spLocks noGrp="1"/>
          </p:cNvSpPr>
          <p:nvPr>
            <p:ph type="title"/>
          </p:nvPr>
        </p:nvSpPr>
        <p:spPr>
          <a:xfrm>
            <a:off x="838200" y="320400"/>
            <a:ext cx="11021700" cy="142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solidFill>
                  <a:srgbClr val="79A1C5"/>
                </a:solidFill>
              </a:rPr>
              <a:t>Feature Engineering: Aggregating Sparse Indicators</a:t>
            </a:r>
            <a:endParaRPr>
              <a:solidFill>
                <a:srgbClr val="79A1C5"/>
              </a:solidFill>
            </a:endParaRPr>
          </a:p>
        </p:txBody>
      </p:sp>
      <p:sp>
        <p:nvSpPr>
          <p:cNvPr id="548" name="Google Shape;548;g27d092b0f2c_0_296"/>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549" name="Google Shape;549;g27d092b0f2c_0_296"/>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sp>
        <p:nvSpPr>
          <p:cNvPr id="550" name="Google Shape;550;g27d092b0f2c_0_296"/>
          <p:cNvSpPr txBox="1"/>
          <p:nvPr/>
        </p:nvSpPr>
        <p:spPr>
          <a:xfrm>
            <a:off x="792850" y="1880850"/>
            <a:ext cx="7066800" cy="47943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05000"/>
              </a:lnSpc>
              <a:spcBef>
                <a:spcPts val="2000"/>
              </a:spcBef>
              <a:spcAft>
                <a:spcPts val="0"/>
              </a:spcAft>
              <a:buNone/>
            </a:pPr>
            <a:r>
              <a:rPr lang="en-US" sz="1600" b="1">
                <a:solidFill>
                  <a:srgbClr val="1F2328"/>
                </a:solidFill>
                <a:latin typeface="Libre Franklin"/>
                <a:ea typeface="Libre Franklin"/>
                <a:cs typeface="Libre Franklin"/>
                <a:sym typeface="Libre Franklin"/>
              </a:rPr>
              <a:t>Objective </a:t>
            </a:r>
            <a:endParaRPr sz="1600" b="1">
              <a:solidFill>
                <a:srgbClr val="1F2328"/>
              </a:solidFill>
              <a:latin typeface="Libre Franklin"/>
              <a:ea typeface="Libre Franklin"/>
              <a:cs typeface="Libre Franklin"/>
              <a:sym typeface="Libre Franklin"/>
            </a:endParaRPr>
          </a:p>
          <a:p>
            <a:pPr marL="0" lvl="0" indent="0" algn="l" rtl="0">
              <a:lnSpc>
                <a:spcPct val="105000"/>
              </a:lnSpc>
              <a:spcBef>
                <a:spcPts val="2000"/>
              </a:spcBef>
              <a:spcAft>
                <a:spcPts val="0"/>
              </a:spcAft>
              <a:buNone/>
            </a:pPr>
            <a:r>
              <a:rPr lang="en-US" sz="1600">
                <a:solidFill>
                  <a:srgbClr val="1F2328"/>
                </a:solidFill>
                <a:latin typeface="Libre Franklin"/>
                <a:ea typeface="Libre Franklin"/>
                <a:cs typeface="Libre Franklin"/>
                <a:sym typeface="Libre Franklin"/>
              </a:rPr>
              <a:t>Transform columns dominated by zeros, interspersed with sporadic non-zero values, into a streamlined representation.</a:t>
            </a:r>
            <a:endParaRPr sz="1600">
              <a:solidFill>
                <a:srgbClr val="1F2328"/>
              </a:solidFill>
              <a:latin typeface="Libre Franklin"/>
              <a:ea typeface="Libre Franklin"/>
              <a:cs typeface="Libre Franklin"/>
              <a:sym typeface="Libre Franklin"/>
            </a:endParaRPr>
          </a:p>
          <a:p>
            <a:pPr marL="0" lvl="0" indent="0" algn="l" rtl="0">
              <a:lnSpc>
                <a:spcPct val="105000"/>
              </a:lnSpc>
              <a:spcBef>
                <a:spcPts val="2000"/>
              </a:spcBef>
              <a:spcAft>
                <a:spcPts val="0"/>
              </a:spcAft>
              <a:buNone/>
            </a:pPr>
            <a:r>
              <a:rPr lang="en-US" sz="1600" b="1">
                <a:solidFill>
                  <a:srgbClr val="1F2328"/>
                </a:solidFill>
                <a:latin typeface="Libre Franklin"/>
                <a:ea typeface="Libre Franklin"/>
                <a:cs typeface="Libre Franklin"/>
                <a:sym typeface="Libre Franklin"/>
              </a:rPr>
              <a:t>Approach</a:t>
            </a:r>
            <a:endParaRPr sz="1600" b="1">
              <a:solidFill>
                <a:srgbClr val="1F2328"/>
              </a:solidFill>
              <a:latin typeface="Libre Franklin"/>
              <a:ea typeface="Libre Franklin"/>
              <a:cs typeface="Libre Franklin"/>
              <a:sym typeface="Libre Franklin"/>
            </a:endParaRPr>
          </a:p>
          <a:p>
            <a:pPr marL="609600" lvl="0" indent="-391160" algn="l" rtl="0">
              <a:lnSpc>
                <a:spcPct val="105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Identification: Selected columns with predominantly zero values.</a:t>
            </a:r>
            <a:endParaRPr sz="1600">
              <a:solidFill>
                <a:srgbClr val="1F2328"/>
              </a:solidFill>
              <a:latin typeface="Libre Franklin"/>
              <a:ea typeface="Libre Franklin"/>
              <a:cs typeface="Libre Franklin"/>
              <a:sym typeface="Libre Franklin"/>
            </a:endParaRPr>
          </a:p>
          <a:p>
            <a:pPr marL="609600" lvl="0" indent="-391160" algn="l" rtl="0">
              <a:lnSpc>
                <a:spcPct val="105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Transformation: Any non-zero entry was marked as 1, encapsulating the presence of activity.</a:t>
            </a:r>
            <a:endParaRPr sz="1600">
              <a:solidFill>
                <a:srgbClr val="1F2328"/>
              </a:solidFill>
              <a:latin typeface="Libre Franklin"/>
              <a:ea typeface="Libre Franklin"/>
              <a:cs typeface="Libre Franklin"/>
              <a:sym typeface="Libre Franklin"/>
            </a:endParaRPr>
          </a:p>
          <a:p>
            <a:pPr marL="609600" lvl="0" indent="-391160" algn="l" rtl="0">
              <a:lnSpc>
                <a:spcPct val="105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Consolidation: Generated a unified column indicating activity presence across the selected columns.</a:t>
            </a:r>
            <a:endParaRPr sz="1600">
              <a:solidFill>
                <a:srgbClr val="1F2328"/>
              </a:solidFill>
              <a:latin typeface="Libre Franklin"/>
              <a:ea typeface="Libre Franklin"/>
              <a:cs typeface="Libre Franklin"/>
              <a:sym typeface="Libre Franklin"/>
            </a:endParaRPr>
          </a:p>
          <a:p>
            <a:pPr marL="609600" lvl="0" indent="-391160" algn="l" rtl="0">
              <a:lnSpc>
                <a:spcPct val="105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Optimization: Original columns were discarded, retaining our concise indicator.</a:t>
            </a:r>
            <a:endParaRPr sz="1600">
              <a:solidFill>
                <a:srgbClr val="1F2328"/>
              </a:solidFill>
              <a:latin typeface="Libre Franklin"/>
              <a:ea typeface="Libre Franklin"/>
              <a:cs typeface="Libre Franklin"/>
              <a:sym typeface="Libre Franklin"/>
            </a:endParaRPr>
          </a:p>
          <a:p>
            <a:pPr marL="0" lvl="0" indent="0" algn="l" rtl="0">
              <a:lnSpc>
                <a:spcPct val="105000"/>
              </a:lnSpc>
              <a:spcBef>
                <a:spcPts val="2000"/>
              </a:spcBef>
              <a:spcAft>
                <a:spcPts val="0"/>
              </a:spcAft>
              <a:buNone/>
            </a:pPr>
            <a:r>
              <a:rPr lang="en-US" sz="1600" b="1">
                <a:solidFill>
                  <a:srgbClr val="1F2328"/>
                </a:solidFill>
                <a:latin typeface="Libre Franklin"/>
                <a:ea typeface="Libre Franklin"/>
                <a:cs typeface="Libre Franklin"/>
                <a:sym typeface="Libre Franklin"/>
              </a:rPr>
              <a:t>Utility</a:t>
            </a:r>
            <a:endParaRPr sz="1600">
              <a:solidFill>
                <a:srgbClr val="1F2328"/>
              </a:solidFill>
              <a:latin typeface="Libre Franklin"/>
              <a:ea typeface="Libre Franklin"/>
              <a:cs typeface="Libre Franklin"/>
              <a:sym typeface="Libre Franklin"/>
            </a:endParaRPr>
          </a:p>
          <a:p>
            <a:pPr marL="0" lvl="0" indent="0" algn="l" rtl="0">
              <a:lnSpc>
                <a:spcPct val="105000"/>
              </a:lnSpc>
              <a:spcBef>
                <a:spcPts val="2000"/>
              </a:spcBef>
              <a:spcAft>
                <a:spcPts val="0"/>
              </a:spcAft>
              <a:buNone/>
            </a:pPr>
            <a:r>
              <a:rPr lang="en-US" sz="1600">
                <a:solidFill>
                  <a:srgbClr val="1F2328"/>
                </a:solidFill>
                <a:latin typeface="Libre Franklin"/>
                <a:ea typeface="Libre Franklin"/>
                <a:cs typeface="Libre Franklin"/>
                <a:sym typeface="Libre Franklin"/>
              </a:rPr>
              <a:t>This method offers a distilled view, enabling swift comprehension of activity patterns.</a:t>
            </a:r>
            <a:endParaRPr sz="1600" b="1">
              <a:solidFill>
                <a:srgbClr val="1F2328"/>
              </a:solidFill>
              <a:latin typeface="Libre Franklin"/>
              <a:ea typeface="Libre Franklin"/>
              <a:cs typeface="Libre Franklin"/>
              <a:sym typeface="Libre Franklin"/>
            </a:endParaRPr>
          </a:p>
        </p:txBody>
      </p:sp>
      <p:grpSp>
        <p:nvGrpSpPr>
          <p:cNvPr id="551" name="Google Shape;551;g27d092b0f2c_0_296"/>
          <p:cNvGrpSpPr/>
          <p:nvPr/>
        </p:nvGrpSpPr>
        <p:grpSpPr>
          <a:xfrm>
            <a:off x="7981133" y="1880850"/>
            <a:ext cx="4318500" cy="4718850"/>
            <a:chOff x="7873583" y="1665600"/>
            <a:chExt cx="4318500" cy="4718850"/>
          </a:xfrm>
        </p:grpSpPr>
        <p:pic>
          <p:nvPicPr>
            <p:cNvPr id="552" name="Google Shape;552;g27d092b0f2c_0_296"/>
            <p:cNvPicPr preferRelativeResize="0"/>
            <p:nvPr/>
          </p:nvPicPr>
          <p:blipFill>
            <a:blip r:embed="rId3">
              <a:alphaModFix/>
            </a:blip>
            <a:stretch>
              <a:fillRect/>
            </a:stretch>
          </p:blipFill>
          <p:spPr>
            <a:xfrm>
              <a:off x="7958033" y="2346603"/>
              <a:ext cx="1920665" cy="1224496"/>
            </a:xfrm>
            <a:prstGeom prst="rect">
              <a:avLst/>
            </a:prstGeom>
            <a:noFill/>
            <a:ln>
              <a:noFill/>
            </a:ln>
          </p:spPr>
        </p:pic>
        <p:pic>
          <p:nvPicPr>
            <p:cNvPr id="553" name="Google Shape;553;g27d092b0f2c_0_296"/>
            <p:cNvPicPr preferRelativeResize="0"/>
            <p:nvPr/>
          </p:nvPicPr>
          <p:blipFill>
            <a:blip r:embed="rId4">
              <a:alphaModFix/>
            </a:blip>
            <a:stretch>
              <a:fillRect/>
            </a:stretch>
          </p:blipFill>
          <p:spPr>
            <a:xfrm>
              <a:off x="10077601" y="2346599"/>
              <a:ext cx="1920665" cy="1224496"/>
            </a:xfrm>
            <a:prstGeom prst="rect">
              <a:avLst/>
            </a:prstGeom>
            <a:noFill/>
            <a:ln>
              <a:noFill/>
            </a:ln>
          </p:spPr>
        </p:pic>
        <p:pic>
          <p:nvPicPr>
            <p:cNvPr id="554" name="Google Shape;554;g27d092b0f2c_0_296"/>
            <p:cNvPicPr preferRelativeResize="0"/>
            <p:nvPr/>
          </p:nvPicPr>
          <p:blipFill>
            <a:blip r:embed="rId5">
              <a:alphaModFix/>
            </a:blip>
            <a:stretch>
              <a:fillRect/>
            </a:stretch>
          </p:blipFill>
          <p:spPr>
            <a:xfrm>
              <a:off x="8230811" y="4297533"/>
              <a:ext cx="3424900" cy="2086917"/>
            </a:xfrm>
            <a:prstGeom prst="rect">
              <a:avLst/>
            </a:prstGeom>
            <a:noFill/>
            <a:ln>
              <a:noFill/>
            </a:ln>
          </p:spPr>
        </p:pic>
        <p:cxnSp>
          <p:nvCxnSpPr>
            <p:cNvPr id="555" name="Google Shape;555;g27d092b0f2c_0_296"/>
            <p:cNvCxnSpPr>
              <a:stCxn id="552" idx="2"/>
            </p:cNvCxnSpPr>
            <p:nvPr/>
          </p:nvCxnSpPr>
          <p:spPr>
            <a:xfrm>
              <a:off x="8918366" y="3571099"/>
              <a:ext cx="1064400" cy="554100"/>
            </a:xfrm>
            <a:prstGeom prst="straightConnector1">
              <a:avLst/>
            </a:prstGeom>
            <a:noFill/>
            <a:ln w="9525" cap="flat" cmpd="sng">
              <a:solidFill>
                <a:schemeClr val="dk2"/>
              </a:solidFill>
              <a:prstDash val="solid"/>
              <a:round/>
              <a:headEnd type="none" w="med" len="med"/>
              <a:tailEnd type="triangle" w="med" len="med"/>
            </a:ln>
          </p:spPr>
        </p:cxnSp>
        <p:cxnSp>
          <p:nvCxnSpPr>
            <p:cNvPr id="556" name="Google Shape;556;g27d092b0f2c_0_296"/>
            <p:cNvCxnSpPr>
              <a:stCxn id="553" idx="2"/>
            </p:cNvCxnSpPr>
            <p:nvPr/>
          </p:nvCxnSpPr>
          <p:spPr>
            <a:xfrm flipH="1">
              <a:off x="10318233" y="3571095"/>
              <a:ext cx="719700" cy="554100"/>
            </a:xfrm>
            <a:prstGeom prst="straightConnector1">
              <a:avLst/>
            </a:prstGeom>
            <a:noFill/>
            <a:ln w="9525" cap="flat" cmpd="sng">
              <a:solidFill>
                <a:schemeClr val="dk2"/>
              </a:solidFill>
              <a:prstDash val="solid"/>
              <a:round/>
              <a:headEnd type="none" w="med" len="med"/>
              <a:tailEnd type="triangle" w="med" len="med"/>
            </a:ln>
          </p:spPr>
        </p:cxnSp>
        <p:sp>
          <p:nvSpPr>
            <p:cNvPr id="557" name="Google Shape;557;g27d092b0f2c_0_296"/>
            <p:cNvSpPr txBox="1"/>
            <p:nvPr/>
          </p:nvSpPr>
          <p:spPr>
            <a:xfrm>
              <a:off x="7873583" y="1665600"/>
              <a:ext cx="4318500" cy="950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t>Major / Minor Impacts transformation</a:t>
              </a:r>
              <a:endParaRPr sz="190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27d092b0f2c_0_313"/>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564" name="Google Shape;564;g27d092b0f2c_0_313"/>
          <p:cNvSpPr txBox="1">
            <a:spLocks noGrp="1"/>
          </p:cNvSpPr>
          <p:nvPr>
            <p:ph type="title"/>
          </p:nvPr>
        </p:nvSpPr>
        <p:spPr>
          <a:xfrm>
            <a:off x="838200" y="320400"/>
            <a:ext cx="11021700" cy="142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solidFill>
                  <a:srgbClr val="79A1C5"/>
                </a:solidFill>
              </a:rPr>
              <a:t>Comprehensive Outlier Reduction Using IQR (numeric)</a:t>
            </a:r>
            <a:endParaRPr>
              <a:solidFill>
                <a:srgbClr val="79A1C5"/>
              </a:solidFill>
            </a:endParaRPr>
          </a:p>
        </p:txBody>
      </p:sp>
      <p:sp>
        <p:nvSpPr>
          <p:cNvPr id="565" name="Google Shape;565;g27d092b0f2c_0_313"/>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566" name="Google Shape;566;g27d092b0f2c_0_313"/>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sp>
        <p:nvSpPr>
          <p:cNvPr id="567" name="Google Shape;567;g27d092b0f2c_0_313"/>
          <p:cNvSpPr txBox="1"/>
          <p:nvPr/>
        </p:nvSpPr>
        <p:spPr>
          <a:xfrm>
            <a:off x="792850" y="1880850"/>
            <a:ext cx="7066800" cy="4794300"/>
          </a:xfrm>
          <a:prstGeom prst="rect">
            <a:avLst/>
          </a:prstGeom>
          <a:noFill/>
          <a:ln>
            <a:noFill/>
          </a:ln>
        </p:spPr>
        <p:txBody>
          <a:bodyPr spcFirstLastPara="1" wrap="square" lIns="91425" tIns="91425" rIns="91425" bIns="91425" anchor="t" anchorCtr="0">
            <a:normAutofit fontScale="85000" lnSpcReduction="10000"/>
          </a:bodyPr>
          <a:lstStyle/>
          <a:p>
            <a:pPr marL="457200" lvl="0" indent="-317500" algn="l" rtl="0">
              <a:lnSpc>
                <a:spcPct val="115000"/>
              </a:lnSpc>
              <a:spcBef>
                <a:spcPts val="1500"/>
              </a:spcBef>
              <a:spcAft>
                <a:spcPts val="0"/>
              </a:spcAft>
              <a:buClr>
                <a:srgbClr val="1F2328"/>
              </a:buClr>
              <a:buSzPts val="1400"/>
              <a:buAutoNum type="arabicPeriod"/>
            </a:pPr>
            <a:r>
              <a:rPr lang="en-US" b="1" dirty="0">
                <a:solidFill>
                  <a:srgbClr val="1F2328"/>
                </a:solidFill>
              </a:rPr>
              <a:t>Methodology</a:t>
            </a:r>
            <a:br>
              <a:rPr lang="en-US" b="1" dirty="0">
                <a:solidFill>
                  <a:srgbClr val="1F2328"/>
                </a:solidFill>
              </a:rPr>
            </a:br>
            <a:endParaRPr b="1" dirty="0">
              <a:solidFill>
                <a:srgbClr val="1F2328"/>
              </a:solidFill>
            </a:endParaRPr>
          </a:p>
          <a:p>
            <a:pPr marL="914400" lvl="0" indent="-317500" algn="l" rtl="0">
              <a:lnSpc>
                <a:spcPct val="115000"/>
              </a:lnSpc>
              <a:spcBef>
                <a:spcPts val="0"/>
              </a:spcBef>
              <a:spcAft>
                <a:spcPts val="0"/>
              </a:spcAft>
              <a:buClr>
                <a:srgbClr val="1F2328"/>
              </a:buClr>
              <a:buSzPts val="1400"/>
              <a:buChar char="●"/>
            </a:pPr>
            <a:r>
              <a:rPr lang="en-US" dirty="0">
                <a:solidFill>
                  <a:srgbClr val="1F2328"/>
                </a:solidFill>
              </a:rPr>
              <a:t>Interquartile Range (IQR) Computation: For each specified column, calculate the 1st (Q1) and 3rd quartiles (Q3). Determine the IQR as the difference between Q3 and Q1.</a:t>
            </a:r>
            <a:br>
              <a:rPr lang="en-US" dirty="0">
                <a:solidFill>
                  <a:srgbClr val="1F2328"/>
                </a:solidFill>
              </a:rPr>
            </a:br>
            <a:endParaRPr dirty="0">
              <a:solidFill>
                <a:srgbClr val="1F2328"/>
              </a:solidFill>
            </a:endParaRPr>
          </a:p>
          <a:p>
            <a:pPr marL="482600" lvl="0" indent="-342900" algn="l" rtl="0">
              <a:lnSpc>
                <a:spcPct val="115000"/>
              </a:lnSpc>
              <a:spcBef>
                <a:spcPts val="0"/>
              </a:spcBef>
              <a:spcAft>
                <a:spcPts val="0"/>
              </a:spcAft>
              <a:buClr>
                <a:srgbClr val="1F2328"/>
              </a:buClr>
              <a:buSzPts val="1400"/>
              <a:buFont typeface="+mj-lt"/>
              <a:buAutoNum type="arabicPeriod" startAt="2"/>
            </a:pPr>
            <a:r>
              <a:rPr lang="en-US" b="1" dirty="0">
                <a:solidFill>
                  <a:srgbClr val="1F2328"/>
                </a:solidFill>
              </a:rPr>
              <a:t>Outlier Boundaries</a:t>
            </a:r>
            <a:br>
              <a:rPr lang="en-US" b="1" dirty="0">
                <a:solidFill>
                  <a:srgbClr val="1F2328"/>
                </a:solidFill>
              </a:rPr>
            </a:br>
            <a:endParaRPr b="1" dirty="0">
              <a:solidFill>
                <a:srgbClr val="1F2328"/>
              </a:solidFill>
            </a:endParaRPr>
          </a:p>
          <a:p>
            <a:pPr marL="914400" lvl="0" indent="-317500" algn="l" rtl="0">
              <a:lnSpc>
                <a:spcPct val="115000"/>
              </a:lnSpc>
              <a:spcBef>
                <a:spcPts val="0"/>
              </a:spcBef>
              <a:spcAft>
                <a:spcPts val="0"/>
              </a:spcAft>
              <a:buClr>
                <a:srgbClr val="1F2328"/>
              </a:buClr>
              <a:buSzPts val="1400"/>
              <a:buChar char="●"/>
            </a:pPr>
            <a:r>
              <a:rPr lang="en-US" dirty="0">
                <a:solidFill>
                  <a:srgbClr val="1F2328"/>
                </a:solidFill>
              </a:rPr>
              <a:t>Establish boundaries for outliers using the Q1 and Q3</a:t>
            </a:r>
            <a:br>
              <a:rPr lang="en-US" dirty="0">
                <a:solidFill>
                  <a:srgbClr val="1F2328"/>
                </a:solidFill>
              </a:rPr>
            </a:br>
            <a:endParaRPr dirty="0">
              <a:solidFill>
                <a:srgbClr val="1F2328"/>
              </a:solidFill>
            </a:endParaRPr>
          </a:p>
          <a:p>
            <a:pPr marL="482600" lvl="0" indent="-342900" algn="l" rtl="0">
              <a:lnSpc>
                <a:spcPct val="115000"/>
              </a:lnSpc>
              <a:spcBef>
                <a:spcPts val="0"/>
              </a:spcBef>
              <a:spcAft>
                <a:spcPts val="0"/>
              </a:spcAft>
              <a:buClr>
                <a:srgbClr val="1F2328"/>
              </a:buClr>
              <a:buSzPts val="1400"/>
              <a:buFont typeface="+mj-lt"/>
              <a:buAutoNum type="arabicPeriod" startAt="3"/>
            </a:pPr>
            <a:r>
              <a:rPr lang="en-US" b="1" dirty="0">
                <a:solidFill>
                  <a:srgbClr val="1F2328"/>
                </a:solidFill>
              </a:rPr>
              <a:t>Outlier Detection</a:t>
            </a:r>
            <a:br>
              <a:rPr lang="en-US" b="1" dirty="0">
                <a:solidFill>
                  <a:srgbClr val="1F2328"/>
                </a:solidFill>
              </a:rPr>
            </a:br>
            <a:endParaRPr b="1" dirty="0">
              <a:solidFill>
                <a:srgbClr val="1F2328"/>
              </a:solidFill>
            </a:endParaRPr>
          </a:p>
          <a:p>
            <a:pPr marL="914400" lvl="0" indent="-317500" algn="l" rtl="0">
              <a:lnSpc>
                <a:spcPct val="115000"/>
              </a:lnSpc>
              <a:spcBef>
                <a:spcPts val="0"/>
              </a:spcBef>
              <a:spcAft>
                <a:spcPts val="0"/>
              </a:spcAft>
              <a:buClr>
                <a:srgbClr val="1F2328"/>
              </a:buClr>
              <a:buSzPts val="1400"/>
              <a:buChar char="●"/>
            </a:pPr>
            <a:r>
              <a:rPr lang="en-US" dirty="0">
                <a:solidFill>
                  <a:srgbClr val="1F2328"/>
                </a:solidFill>
              </a:rPr>
              <a:t>Identify data points outside these boundaries as outliers.</a:t>
            </a:r>
            <a:br>
              <a:rPr lang="en-US" dirty="0">
                <a:solidFill>
                  <a:srgbClr val="1F2328"/>
                </a:solidFill>
              </a:rPr>
            </a:br>
            <a:endParaRPr dirty="0">
              <a:solidFill>
                <a:srgbClr val="1F2328"/>
              </a:solidFill>
            </a:endParaRPr>
          </a:p>
          <a:p>
            <a:pPr marL="482600" lvl="0" indent="-342900" algn="l" rtl="0">
              <a:lnSpc>
                <a:spcPct val="115000"/>
              </a:lnSpc>
              <a:spcBef>
                <a:spcPts val="0"/>
              </a:spcBef>
              <a:spcAft>
                <a:spcPts val="0"/>
              </a:spcAft>
              <a:buClr>
                <a:srgbClr val="1F2328"/>
              </a:buClr>
              <a:buSzPts val="1400"/>
              <a:buFont typeface="+mj-lt"/>
              <a:buAutoNum type="arabicPeriod" startAt="4"/>
            </a:pPr>
            <a:r>
              <a:rPr lang="en-US" b="1" dirty="0">
                <a:solidFill>
                  <a:srgbClr val="1F2328"/>
                </a:solidFill>
              </a:rPr>
              <a:t>Replacement Strategy</a:t>
            </a:r>
            <a:br>
              <a:rPr lang="en-US" b="1" dirty="0">
                <a:solidFill>
                  <a:srgbClr val="1F2328"/>
                </a:solidFill>
              </a:rPr>
            </a:br>
            <a:endParaRPr b="1" dirty="0">
              <a:solidFill>
                <a:srgbClr val="1F2328"/>
              </a:solidFill>
            </a:endParaRPr>
          </a:p>
          <a:p>
            <a:pPr marL="914400" lvl="0" indent="-317500" algn="l" rtl="0">
              <a:lnSpc>
                <a:spcPct val="115000"/>
              </a:lnSpc>
              <a:spcBef>
                <a:spcPts val="0"/>
              </a:spcBef>
              <a:spcAft>
                <a:spcPts val="0"/>
              </a:spcAft>
              <a:buClr>
                <a:srgbClr val="1F2328"/>
              </a:buClr>
              <a:buSzPts val="1400"/>
              <a:buChar char="●"/>
            </a:pPr>
            <a:r>
              <a:rPr lang="en-US" dirty="0">
                <a:solidFill>
                  <a:srgbClr val="1F2328"/>
                </a:solidFill>
              </a:rPr>
              <a:t>Replace detected outliers with the mean of the non-outlier data, augmented with a slight random noise to maintain data variability.</a:t>
            </a:r>
            <a:endParaRPr sz="1800" b="1" dirty="0">
              <a:solidFill>
                <a:srgbClr val="1F2328"/>
              </a:solidFill>
              <a:latin typeface="Libre Franklin"/>
              <a:ea typeface="Libre Franklin"/>
              <a:cs typeface="Libre Franklin"/>
              <a:sym typeface="Libre Franklin"/>
            </a:endParaRPr>
          </a:p>
        </p:txBody>
      </p:sp>
      <p:pic>
        <p:nvPicPr>
          <p:cNvPr id="568" name="Google Shape;568;g27d092b0f2c_0_313"/>
          <p:cNvPicPr preferRelativeResize="0"/>
          <p:nvPr/>
        </p:nvPicPr>
        <p:blipFill>
          <a:blip r:embed="rId3">
            <a:alphaModFix/>
          </a:blip>
          <a:stretch>
            <a:fillRect/>
          </a:stretch>
        </p:blipFill>
        <p:spPr>
          <a:xfrm>
            <a:off x="7707325" y="1880838"/>
            <a:ext cx="4379426" cy="2623200"/>
          </a:xfrm>
          <a:prstGeom prst="rect">
            <a:avLst/>
          </a:prstGeom>
          <a:noFill/>
          <a:ln>
            <a:noFill/>
          </a:ln>
        </p:spPr>
      </p:pic>
      <p:pic>
        <p:nvPicPr>
          <p:cNvPr id="569" name="Google Shape;569;g27d092b0f2c_0_313"/>
          <p:cNvPicPr preferRelativeResize="0"/>
          <p:nvPr/>
        </p:nvPicPr>
        <p:blipFill>
          <a:blip r:embed="rId4">
            <a:alphaModFix/>
          </a:blip>
          <a:stretch>
            <a:fillRect/>
          </a:stretch>
        </p:blipFill>
        <p:spPr>
          <a:xfrm>
            <a:off x="8220625" y="4897300"/>
            <a:ext cx="3505200" cy="1305000"/>
          </a:xfrm>
          <a:prstGeom prst="rect">
            <a:avLst/>
          </a:prstGeom>
          <a:noFill/>
          <a:ln w="9525" cap="flat" cmpd="sng">
            <a:solidFill>
              <a:srgbClr val="595959"/>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27d092b0f2c_0_381"/>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576" name="Google Shape;576;g27d092b0f2c_0_381"/>
          <p:cNvSpPr txBox="1">
            <a:spLocks noGrp="1"/>
          </p:cNvSpPr>
          <p:nvPr>
            <p:ph type="title"/>
          </p:nvPr>
        </p:nvSpPr>
        <p:spPr>
          <a:xfrm>
            <a:off x="838200" y="320400"/>
            <a:ext cx="11021700" cy="142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solidFill>
                  <a:srgbClr val="79A1C5"/>
                </a:solidFill>
              </a:rPr>
              <a:t>Ensemble Learning: A Strategic Fusion for Enhanced Predictive Power</a:t>
            </a:r>
            <a:endParaRPr>
              <a:solidFill>
                <a:srgbClr val="79A1C5"/>
              </a:solidFill>
            </a:endParaRPr>
          </a:p>
        </p:txBody>
      </p:sp>
      <p:sp>
        <p:nvSpPr>
          <p:cNvPr id="577" name="Google Shape;577;g27d092b0f2c_0_381"/>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578" name="Google Shape;578;g27d092b0f2c_0_381"/>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sp>
        <p:nvSpPr>
          <p:cNvPr id="579" name="Google Shape;579;g27d092b0f2c_0_381"/>
          <p:cNvSpPr txBox="1"/>
          <p:nvPr/>
        </p:nvSpPr>
        <p:spPr>
          <a:xfrm>
            <a:off x="792850" y="1880850"/>
            <a:ext cx="11021700" cy="47943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95000"/>
              </a:lnSpc>
              <a:spcBef>
                <a:spcPts val="1000"/>
              </a:spcBef>
              <a:spcAft>
                <a:spcPts val="0"/>
              </a:spcAft>
              <a:buNone/>
            </a:pPr>
            <a:r>
              <a:rPr lang="en-US" sz="1600" b="1">
                <a:solidFill>
                  <a:schemeClr val="dk1"/>
                </a:solidFill>
                <a:latin typeface="Libre Franklin"/>
                <a:ea typeface="Libre Franklin"/>
                <a:cs typeface="Libre Franklin"/>
                <a:sym typeface="Libre Franklin"/>
              </a:rPr>
              <a:t>Concept</a:t>
            </a:r>
            <a:br>
              <a:rPr lang="en-US" sz="1600" b="1">
                <a:solidFill>
                  <a:schemeClr val="dk1"/>
                </a:solidFill>
                <a:latin typeface="Libre Franklin"/>
                <a:ea typeface="Libre Franklin"/>
                <a:cs typeface="Libre Franklin"/>
                <a:sym typeface="Libre Franklin"/>
              </a:rPr>
            </a:br>
            <a:endParaRPr sz="1600">
              <a:solidFill>
                <a:schemeClr val="dk1"/>
              </a:solidFill>
              <a:latin typeface="Libre Franklin"/>
              <a:ea typeface="Libre Franklin"/>
              <a:cs typeface="Libre Franklin"/>
              <a:sym typeface="Libre Franklin"/>
            </a:endParaRPr>
          </a:p>
          <a:p>
            <a:pPr marL="609600" lvl="0" indent="-391160" algn="l" rtl="0">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Multiple classifiers harmonize to produce a robust final prediction, leveraging strengths and offsetting weaknesses. Odd count of models to promote adversity.</a:t>
            </a:r>
            <a:endParaRPr sz="1600">
              <a:solidFill>
                <a:schemeClr val="dk1"/>
              </a:solidFill>
              <a:latin typeface="Libre Franklin"/>
              <a:ea typeface="Libre Franklin"/>
              <a:cs typeface="Libre Franklin"/>
              <a:sym typeface="Libre Franklin"/>
            </a:endParaRPr>
          </a:p>
          <a:p>
            <a:pPr marL="0" lvl="0" indent="0" algn="l" rtl="0">
              <a:lnSpc>
                <a:spcPct val="95000"/>
              </a:lnSpc>
              <a:spcBef>
                <a:spcPts val="1000"/>
              </a:spcBef>
              <a:spcAft>
                <a:spcPts val="0"/>
              </a:spcAft>
              <a:buNone/>
            </a:pPr>
            <a:endParaRPr sz="1600">
              <a:solidFill>
                <a:schemeClr val="dk1"/>
              </a:solidFill>
              <a:latin typeface="Libre Franklin"/>
              <a:ea typeface="Libre Franklin"/>
              <a:cs typeface="Libre Franklin"/>
              <a:sym typeface="Libre Franklin"/>
            </a:endParaRPr>
          </a:p>
          <a:p>
            <a:pPr marL="0" lvl="0" indent="0" algn="l" rtl="0">
              <a:lnSpc>
                <a:spcPct val="95000"/>
              </a:lnSpc>
              <a:spcBef>
                <a:spcPts val="1000"/>
              </a:spcBef>
              <a:spcAft>
                <a:spcPts val="0"/>
              </a:spcAft>
              <a:buNone/>
            </a:pPr>
            <a:r>
              <a:rPr lang="en-US" sz="1600" b="1">
                <a:solidFill>
                  <a:schemeClr val="dk1"/>
                </a:solidFill>
                <a:latin typeface="Libre Franklin"/>
                <a:ea typeface="Libre Franklin"/>
                <a:cs typeface="Libre Franklin"/>
                <a:sym typeface="Libre Franklin"/>
              </a:rPr>
              <a:t>Voting Classifier with Soft Voting</a:t>
            </a:r>
            <a:br>
              <a:rPr lang="en-US" sz="1600" b="1">
                <a:solidFill>
                  <a:schemeClr val="dk1"/>
                </a:solidFill>
                <a:latin typeface="Libre Franklin"/>
                <a:ea typeface="Libre Franklin"/>
                <a:cs typeface="Libre Franklin"/>
                <a:sym typeface="Libre Franklin"/>
              </a:rPr>
            </a:br>
            <a:endParaRPr sz="1600" b="1">
              <a:solidFill>
                <a:schemeClr val="dk1"/>
              </a:solidFill>
              <a:latin typeface="Libre Franklin"/>
              <a:ea typeface="Libre Franklin"/>
              <a:cs typeface="Libre Franklin"/>
              <a:sym typeface="Libre Franklin"/>
            </a:endParaRPr>
          </a:p>
          <a:p>
            <a:pPr marL="609600" lvl="0" indent="-391160" algn="l" rtl="0">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Aggregates probabilistic predictions for a nuanced decision, rather than a simple majority rule.</a:t>
            </a:r>
            <a:br>
              <a:rPr lang="en-US" sz="1600">
                <a:solidFill>
                  <a:schemeClr val="dk1"/>
                </a:solidFill>
                <a:latin typeface="Libre Franklin"/>
                <a:ea typeface="Libre Franklin"/>
                <a:cs typeface="Libre Franklin"/>
                <a:sym typeface="Libre Franklin"/>
              </a:rPr>
            </a:br>
            <a:endParaRPr sz="1600">
              <a:solidFill>
                <a:schemeClr val="dk1"/>
              </a:solidFill>
              <a:latin typeface="Libre Franklin"/>
              <a:ea typeface="Libre Franklin"/>
              <a:cs typeface="Libre Franklin"/>
              <a:sym typeface="Libre Franklin"/>
            </a:endParaRPr>
          </a:p>
          <a:p>
            <a:pPr marL="0" lvl="0" indent="0" algn="l" rtl="0">
              <a:lnSpc>
                <a:spcPct val="95000"/>
              </a:lnSpc>
              <a:spcBef>
                <a:spcPts val="1000"/>
              </a:spcBef>
              <a:spcAft>
                <a:spcPts val="0"/>
              </a:spcAft>
              <a:buNone/>
            </a:pPr>
            <a:r>
              <a:rPr lang="en-US" sz="1600" b="1">
                <a:solidFill>
                  <a:schemeClr val="dk1"/>
                </a:solidFill>
                <a:latin typeface="Libre Franklin"/>
                <a:ea typeface="Libre Franklin"/>
                <a:cs typeface="Libre Franklin"/>
                <a:sym typeface="Libre Franklin"/>
              </a:rPr>
              <a:t>Optimization</a:t>
            </a:r>
            <a:br>
              <a:rPr lang="en-US" sz="1600" b="1">
                <a:solidFill>
                  <a:schemeClr val="dk1"/>
                </a:solidFill>
                <a:latin typeface="Libre Franklin"/>
                <a:ea typeface="Libre Franklin"/>
                <a:cs typeface="Libre Franklin"/>
                <a:sym typeface="Libre Franklin"/>
              </a:rPr>
            </a:br>
            <a:endParaRPr sz="1600">
              <a:solidFill>
                <a:schemeClr val="dk1"/>
              </a:solidFill>
              <a:latin typeface="Libre Franklin"/>
              <a:ea typeface="Libre Franklin"/>
              <a:cs typeface="Libre Franklin"/>
              <a:sym typeface="Libre Franklin"/>
            </a:endParaRPr>
          </a:p>
          <a:p>
            <a:pPr marL="609600" lvl="0" indent="-391160" algn="l" rtl="0">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Utilized RandomizedSearchCV for hyperparameter tuning, ensuring optimal model performance. (performance considerations)</a:t>
            </a:r>
            <a:br>
              <a:rPr lang="en-US" sz="1600">
                <a:solidFill>
                  <a:schemeClr val="dk1"/>
                </a:solidFill>
                <a:latin typeface="Libre Franklin"/>
                <a:ea typeface="Libre Franklin"/>
                <a:cs typeface="Libre Franklin"/>
                <a:sym typeface="Libre Franklin"/>
              </a:rPr>
            </a:br>
            <a:endParaRPr sz="1600">
              <a:solidFill>
                <a:schemeClr val="dk1"/>
              </a:solidFill>
              <a:latin typeface="Libre Franklin"/>
              <a:ea typeface="Libre Franklin"/>
              <a:cs typeface="Libre Franklin"/>
              <a:sym typeface="Libre Franklin"/>
            </a:endParaRPr>
          </a:p>
          <a:p>
            <a:pPr marL="0" lvl="0" indent="0" algn="l" rtl="0">
              <a:lnSpc>
                <a:spcPct val="95000"/>
              </a:lnSpc>
              <a:spcBef>
                <a:spcPts val="1000"/>
              </a:spcBef>
              <a:spcAft>
                <a:spcPts val="0"/>
              </a:spcAft>
              <a:buNone/>
            </a:pPr>
            <a:r>
              <a:rPr lang="en-US" sz="1600" b="1">
                <a:solidFill>
                  <a:schemeClr val="dk1"/>
                </a:solidFill>
                <a:latin typeface="Libre Franklin"/>
                <a:ea typeface="Libre Franklin"/>
                <a:cs typeface="Libre Franklin"/>
                <a:sym typeface="Libre Franklin"/>
              </a:rPr>
              <a:t>Outcome</a:t>
            </a:r>
            <a:br>
              <a:rPr lang="en-US" sz="1600" b="1">
                <a:solidFill>
                  <a:schemeClr val="dk1"/>
                </a:solidFill>
                <a:latin typeface="Libre Franklin"/>
                <a:ea typeface="Libre Franklin"/>
                <a:cs typeface="Libre Franklin"/>
                <a:sym typeface="Libre Franklin"/>
              </a:rPr>
            </a:br>
            <a:endParaRPr sz="1600" b="1">
              <a:solidFill>
                <a:schemeClr val="dk1"/>
              </a:solidFill>
              <a:latin typeface="Libre Franklin"/>
              <a:ea typeface="Libre Franklin"/>
              <a:cs typeface="Libre Franklin"/>
              <a:sym typeface="Libre Franklin"/>
            </a:endParaRPr>
          </a:p>
          <a:p>
            <a:pPr marL="609600" lvl="0" indent="-391160" algn="l" rtl="0">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Superior Accuracy -The ensemble achieves better accuracy by integrating diverse classifiers, each with its unique decision boundary.</a:t>
            </a:r>
            <a:endParaRPr sz="1600">
              <a:solidFill>
                <a:schemeClr val="dk1"/>
              </a:solidFill>
              <a:latin typeface="Libre Franklin"/>
              <a:ea typeface="Libre Franklin"/>
              <a:cs typeface="Libre Franklin"/>
              <a:sym typeface="Libre Franklin"/>
            </a:endParaRPr>
          </a:p>
          <a:p>
            <a:pPr marL="609600" lvl="0" indent="-391160" algn="l" rtl="0">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Overfitting Mitigation: Combining models reduces overfitting risks.</a:t>
            </a:r>
            <a:endParaRPr sz="1600">
              <a:solidFill>
                <a:schemeClr val="dk1"/>
              </a:solidFill>
              <a:latin typeface="Libre Franklin"/>
              <a:ea typeface="Libre Franklin"/>
              <a:cs typeface="Libre Franklin"/>
              <a:sym typeface="Libre Franklin"/>
            </a:endParaRPr>
          </a:p>
          <a:p>
            <a:pPr marL="609600" lvl="0" indent="-391160" algn="l" rtl="0">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Diverse Decision Boundaries - Ensures comprehensive decision-making.</a:t>
            </a:r>
            <a:endParaRPr sz="1600">
              <a:solidFill>
                <a:schemeClr val="dk1"/>
              </a:solidFill>
              <a:latin typeface="Libre Franklin"/>
              <a:ea typeface="Libre Franklin"/>
              <a:cs typeface="Libre Franklin"/>
              <a:sym typeface="Libre Franklin"/>
            </a:endParaRPr>
          </a:p>
          <a:p>
            <a:pPr marL="609600" lvl="0" indent="-391160" algn="l" rtl="0">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Probabilistic Insight - Soft voting reveals prediction confidence levels.</a:t>
            </a:r>
            <a:endParaRPr b="1">
              <a:solidFill>
                <a:srgbClr val="1F2328"/>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27d092b0f2c_0_444"/>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586" name="Google Shape;586;g27d092b0f2c_0_444"/>
          <p:cNvSpPr txBox="1">
            <a:spLocks noGrp="1"/>
          </p:cNvSpPr>
          <p:nvPr>
            <p:ph type="title"/>
          </p:nvPr>
        </p:nvSpPr>
        <p:spPr>
          <a:xfrm>
            <a:off x="838200" y="320400"/>
            <a:ext cx="11021700" cy="142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solidFill>
                  <a:srgbClr val="79A1C5"/>
                </a:solidFill>
              </a:rPr>
              <a:t>Ensemble Learning: A Strategic Fusion for Enhanced Predictive Power (a lot of trees)</a:t>
            </a:r>
            <a:endParaRPr>
              <a:solidFill>
                <a:srgbClr val="79A1C5"/>
              </a:solidFill>
            </a:endParaRPr>
          </a:p>
        </p:txBody>
      </p:sp>
      <p:sp>
        <p:nvSpPr>
          <p:cNvPr id="587" name="Google Shape;587;g27d092b0f2c_0_444"/>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588" name="Google Shape;588;g27d092b0f2c_0_444"/>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pic>
        <p:nvPicPr>
          <p:cNvPr id="589" name="Google Shape;589;g27d092b0f2c_0_444"/>
          <p:cNvPicPr preferRelativeResize="0"/>
          <p:nvPr/>
        </p:nvPicPr>
        <p:blipFill>
          <a:blip r:embed="rId3">
            <a:alphaModFix/>
          </a:blip>
          <a:stretch>
            <a:fillRect/>
          </a:stretch>
        </p:blipFill>
        <p:spPr>
          <a:xfrm>
            <a:off x="1008900" y="1985300"/>
            <a:ext cx="11021700" cy="3556750"/>
          </a:xfrm>
          <a:prstGeom prst="rect">
            <a:avLst/>
          </a:prstGeom>
          <a:noFill/>
          <a:ln>
            <a:noFill/>
          </a:ln>
        </p:spPr>
      </p:pic>
      <p:sp>
        <p:nvSpPr>
          <p:cNvPr id="590" name="Google Shape;590;g27d092b0f2c_0_444"/>
          <p:cNvSpPr/>
          <p:nvPr/>
        </p:nvSpPr>
        <p:spPr>
          <a:xfrm>
            <a:off x="4742538" y="5949949"/>
            <a:ext cx="3554400" cy="637500"/>
          </a:xfrm>
          <a:prstGeom prst="roundRect">
            <a:avLst>
              <a:gd name="adj" fmla="val 16667"/>
            </a:avLst>
          </a:prstGeom>
          <a:solidFill>
            <a:schemeClr val="lt1"/>
          </a:solidFill>
          <a:ln w="9525" cap="flat" cmpd="sng">
            <a:solidFill>
              <a:schemeClr val="dk2"/>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t>Classification Label</a:t>
            </a:r>
            <a:endParaRPr sz="1900"/>
          </a:p>
        </p:txBody>
      </p:sp>
      <p:cxnSp>
        <p:nvCxnSpPr>
          <p:cNvPr id="591" name="Google Shape;591;g27d092b0f2c_0_444"/>
          <p:cNvCxnSpPr>
            <a:stCxn id="589" idx="2"/>
            <a:endCxn id="590" idx="0"/>
          </p:cNvCxnSpPr>
          <p:nvPr/>
        </p:nvCxnSpPr>
        <p:spPr>
          <a:xfrm>
            <a:off x="6519750" y="5542050"/>
            <a:ext cx="0" cy="408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7d092b0f2c_0_456"/>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598" name="Google Shape;598;g27d092b0f2c_0_456"/>
          <p:cNvSpPr txBox="1">
            <a:spLocks noGrp="1"/>
          </p:cNvSpPr>
          <p:nvPr>
            <p:ph type="title"/>
          </p:nvPr>
        </p:nvSpPr>
        <p:spPr>
          <a:xfrm>
            <a:off x="838200" y="320400"/>
            <a:ext cx="11021700" cy="1427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solidFill>
                  <a:srgbClr val="79A1C5"/>
                </a:solidFill>
              </a:rPr>
              <a:t>Ensemble Learning: A Strategic Fusion for Enhanced Predictive Power (a lot of trees)</a:t>
            </a:r>
            <a:endParaRPr>
              <a:solidFill>
                <a:srgbClr val="79A1C5"/>
              </a:solidFill>
            </a:endParaRPr>
          </a:p>
        </p:txBody>
      </p:sp>
      <p:sp>
        <p:nvSpPr>
          <p:cNvPr id="599" name="Google Shape;599;g27d092b0f2c_0_456"/>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600" name="Google Shape;600;g27d092b0f2c_0_456"/>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sp>
        <p:nvSpPr>
          <p:cNvPr id="601" name="Google Shape;601;g27d092b0f2c_0_456"/>
          <p:cNvSpPr txBox="1"/>
          <p:nvPr/>
        </p:nvSpPr>
        <p:spPr>
          <a:xfrm>
            <a:off x="792847" y="1747799"/>
            <a:ext cx="6547200" cy="5013947"/>
          </a:xfrm>
          <a:prstGeom prst="rect">
            <a:avLst/>
          </a:prstGeom>
          <a:noFill/>
          <a:ln>
            <a:noFill/>
          </a:ln>
        </p:spPr>
        <p:txBody>
          <a:bodyPr spcFirstLastPara="1" wrap="square" lIns="91425" tIns="91425" rIns="91425" bIns="91425" anchor="t" anchorCtr="0">
            <a:noAutofit/>
          </a:bodyPr>
          <a:lstStyle/>
          <a:p>
            <a:pPr marL="228600" lvl="0" indent="-139700" algn="l" rtl="0">
              <a:lnSpc>
                <a:spcPct val="115000"/>
              </a:lnSpc>
              <a:spcBef>
                <a:spcPts val="1500"/>
              </a:spcBef>
              <a:spcAft>
                <a:spcPts val="0"/>
              </a:spcAft>
              <a:buClr>
                <a:schemeClr val="dk1"/>
              </a:buClr>
              <a:buSzPts val="1400"/>
              <a:buChar char="•"/>
            </a:pPr>
            <a:r>
              <a:rPr lang="en-US" sz="1450" b="1" dirty="0">
                <a:solidFill>
                  <a:srgbClr val="1F2328"/>
                </a:solidFill>
              </a:rPr>
              <a:t>High Accuracy</a:t>
            </a:r>
            <a:r>
              <a:rPr lang="en-US" sz="1450" dirty="0">
                <a:solidFill>
                  <a:srgbClr val="1F2328"/>
                </a:solidFill>
              </a:rPr>
              <a:t> - The model demonstrates an overall accuracy of 94%, indicating a strong ability to correctly classify instances across various classes.</a:t>
            </a:r>
            <a:endParaRPr sz="1450" dirty="0">
              <a:solidFill>
                <a:srgbClr val="1F2328"/>
              </a:solidFill>
            </a:endParaRPr>
          </a:p>
          <a:p>
            <a:pPr marL="228600" lvl="0" indent="-139700" algn="l" rtl="0">
              <a:lnSpc>
                <a:spcPct val="115000"/>
              </a:lnSpc>
              <a:spcBef>
                <a:spcPts val="0"/>
              </a:spcBef>
              <a:spcAft>
                <a:spcPts val="0"/>
              </a:spcAft>
              <a:buClr>
                <a:schemeClr val="dk1"/>
              </a:buClr>
              <a:buSzPts val="1400"/>
              <a:buChar char="•"/>
            </a:pPr>
            <a:r>
              <a:rPr lang="en-US" sz="1450" b="1" dirty="0">
                <a:solidFill>
                  <a:srgbClr val="1F2328"/>
                </a:solidFill>
              </a:rPr>
              <a:t>Consistent Precision &amp; Recall - </a:t>
            </a:r>
            <a:r>
              <a:rPr lang="en-US" sz="1450" dirty="0">
                <a:solidFill>
                  <a:srgbClr val="1F2328"/>
                </a:solidFill>
              </a:rPr>
              <a:t>Across the majority of classes, the model showcases high precision and recall rates, suggesting it can reliably identify true positives and minimize false negatives.</a:t>
            </a:r>
            <a:endParaRPr sz="1450" dirty="0">
              <a:solidFill>
                <a:srgbClr val="1F2328"/>
              </a:solidFill>
            </a:endParaRPr>
          </a:p>
          <a:p>
            <a:pPr marL="228600" lvl="0" indent="-139700" algn="l" rtl="0">
              <a:lnSpc>
                <a:spcPct val="115000"/>
              </a:lnSpc>
              <a:spcBef>
                <a:spcPts val="0"/>
              </a:spcBef>
              <a:spcAft>
                <a:spcPts val="0"/>
              </a:spcAft>
              <a:buClr>
                <a:schemeClr val="dk1"/>
              </a:buClr>
              <a:buSzPts val="1400"/>
              <a:buChar char="•"/>
            </a:pPr>
            <a:r>
              <a:rPr lang="en-US" sz="1450" b="1" dirty="0">
                <a:solidFill>
                  <a:srgbClr val="1F2328"/>
                </a:solidFill>
              </a:rPr>
              <a:t>Diverse Class Handling</a:t>
            </a:r>
            <a:r>
              <a:rPr lang="en-US" sz="1450" dirty="0">
                <a:solidFill>
                  <a:srgbClr val="1F2328"/>
                </a:solidFill>
              </a:rPr>
              <a:t> - The model effectively handles a wide range of classes, from those with fewer instances to those with tens of thousands, maintaining robust performance metrics.</a:t>
            </a:r>
            <a:endParaRPr sz="1450" dirty="0">
              <a:solidFill>
                <a:srgbClr val="1F2328"/>
              </a:solidFill>
            </a:endParaRPr>
          </a:p>
          <a:p>
            <a:pPr marL="228600" lvl="0" indent="-139700" algn="l" rtl="0">
              <a:lnSpc>
                <a:spcPct val="115000"/>
              </a:lnSpc>
              <a:spcBef>
                <a:spcPts val="0"/>
              </a:spcBef>
              <a:spcAft>
                <a:spcPts val="0"/>
              </a:spcAft>
              <a:buClr>
                <a:schemeClr val="dk1"/>
              </a:buClr>
              <a:buSzPts val="1400"/>
              <a:buChar char="•"/>
            </a:pPr>
            <a:r>
              <a:rPr lang="en-US" sz="1450" b="1" dirty="0">
                <a:solidFill>
                  <a:srgbClr val="1F2328"/>
                </a:solidFill>
              </a:rPr>
              <a:t>Challenges with </a:t>
            </a:r>
            <a:r>
              <a:rPr lang="en-US" sz="1450" b="1" dirty="0" err="1">
                <a:solidFill>
                  <a:srgbClr val="1F2328"/>
                </a:solidFill>
              </a:rPr>
              <a:t>Undersampled</a:t>
            </a:r>
            <a:r>
              <a:rPr lang="en-US" sz="1450" b="1" dirty="0">
                <a:solidFill>
                  <a:srgbClr val="1F2328"/>
                </a:solidFill>
              </a:rPr>
              <a:t> Classes</a:t>
            </a:r>
            <a:r>
              <a:rPr lang="en-US" sz="1450" dirty="0">
                <a:solidFill>
                  <a:srgbClr val="1F2328"/>
                </a:solidFill>
              </a:rPr>
              <a:t> - The model's weakest accuracy is observed in classes with fewer samples, highlighting the importance of balanced data for optimal performance. (competition, negotiation, sales, walking meeting)</a:t>
            </a:r>
            <a:endParaRPr sz="1450" dirty="0">
              <a:solidFill>
                <a:srgbClr val="1F2328"/>
              </a:solidFill>
            </a:endParaRPr>
          </a:p>
          <a:p>
            <a:pPr marL="228600" lvl="0" indent="-139700" algn="l" rtl="0">
              <a:lnSpc>
                <a:spcPct val="115000"/>
              </a:lnSpc>
              <a:spcBef>
                <a:spcPts val="0"/>
              </a:spcBef>
              <a:spcAft>
                <a:spcPts val="0"/>
              </a:spcAft>
              <a:buClr>
                <a:schemeClr val="dk1"/>
              </a:buClr>
              <a:buSzPts val="1400"/>
              <a:buChar char="•"/>
            </a:pPr>
            <a:r>
              <a:rPr lang="en-US" sz="1450" b="1" dirty="0">
                <a:solidFill>
                  <a:srgbClr val="1F2328"/>
                </a:solidFill>
              </a:rPr>
              <a:t>Macro &amp; Weighted Averages</a:t>
            </a:r>
            <a:r>
              <a:rPr lang="en-US" sz="1450" dirty="0">
                <a:solidFill>
                  <a:srgbClr val="1F2328"/>
                </a:solidFill>
              </a:rPr>
              <a:t> - The macro average, which treats all classes equally, and the weighted average, which considers class imbalances, both reflect high performance, underscoring the model's comprehensive capability.</a:t>
            </a:r>
            <a:endParaRPr sz="1450" dirty="0">
              <a:solidFill>
                <a:srgbClr val="1F2328"/>
              </a:solidFill>
            </a:endParaRPr>
          </a:p>
          <a:p>
            <a:pPr marL="228600" lvl="0" indent="-139700" algn="l" rtl="0">
              <a:lnSpc>
                <a:spcPct val="115000"/>
              </a:lnSpc>
              <a:spcBef>
                <a:spcPts val="0"/>
              </a:spcBef>
              <a:spcAft>
                <a:spcPts val="0"/>
              </a:spcAft>
              <a:buClr>
                <a:schemeClr val="dk1"/>
              </a:buClr>
              <a:buSzPts val="1400"/>
              <a:buChar char="•"/>
            </a:pPr>
            <a:r>
              <a:rPr lang="en-US" sz="1450" b="1" dirty="0">
                <a:solidFill>
                  <a:srgbClr val="1F2328"/>
                </a:solidFill>
              </a:rPr>
              <a:t>Takeaway -</a:t>
            </a:r>
            <a:r>
              <a:rPr lang="en-US" sz="1450" dirty="0">
                <a:solidFill>
                  <a:srgbClr val="1F2328"/>
                </a:solidFill>
              </a:rPr>
              <a:t> The ensemble model, optimized using </a:t>
            </a:r>
            <a:r>
              <a:rPr lang="en-US" sz="1450" dirty="0" err="1">
                <a:solidFill>
                  <a:srgbClr val="1F2328"/>
                </a:solidFill>
              </a:rPr>
              <a:t>RandomizedSearchCV</a:t>
            </a:r>
            <a:r>
              <a:rPr lang="en-US" sz="1450" dirty="0">
                <a:solidFill>
                  <a:srgbClr val="1F2328"/>
                </a:solidFill>
              </a:rPr>
              <a:t>, demonstrates a well-rounded and reliable classification performance across diverse activity types, with room for improvement in </a:t>
            </a:r>
            <a:r>
              <a:rPr lang="en-US" sz="1450" dirty="0" err="1">
                <a:solidFill>
                  <a:srgbClr val="1F2328"/>
                </a:solidFill>
              </a:rPr>
              <a:t>undersampled</a:t>
            </a:r>
            <a:r>
              <a:rPr lang="en-US" sz="1450" dirty="0">
                <a:solidFill>
                  <a:srgbClr val="1F2328"/>
                </a:solidFill>
              </a:rPr>
              <a:t> classes.</a:t>
            </a:r>
            <a:endParaRPr sz="1450" b="1" dirty="0">
              <a:solidFill>
                <a:schemeClr val="dk1"/>
              </a:solidFill>
              <a:latin typeface="Libre Franklin"/>
              <a:ea typeface="Libre Franklin"/>
              <a:cs typeface="Libre Franklin"/>
              <a:sym typeface="Libre Franklin"/>
            </a:endParaRPr>
          </a:p>
        </p:txBody>
      </p:sp>
      <p:pic>
        <p:nvPicPr>
          <p:cNvPr id="602" name="Google Shape;602;g27d092b0f2c_0_456"/>
          <p:cNvPicPr preferRelativeResize="0"/>
          <p:nvPr/>
        </p:nvPicPr>
        <p:blipFill>
          <a:blip r:embed="rId3">
            <a:alphaModFix/>
          </a:blip>
          <a:stretch>
            <a:fillRect/>
          </a:stretch>
        </p:blipFill>
        <p:spPr>
          <a:xfrm>
            <a:off x="7571450" y="2034300"/>
            <a:ext cx="4257000" cy="4487400"/>
          </a:xfrm>
          <a:prstGeom prst="rect">
            <a:avLst/>
          </a:prstGeom>
          <a:noFill/>
          <a:ln w="9525" cap="flat" cmpd="sng">
            <a:solidFill>
              <a:srgbClr val="595959"/>
            </a:solidFill>
            <a:prstDash val="dot"/>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07"/>
        <p:cNvGrpSpPr/>
        <p:nvPr/>
      </p:nvGrpSpPr>
      <p:grpSpPr>
        <a:xfrm>
          <a:off x="0" y="0"/>
          <a:ext cx="0" cy="0"/>
          <a:chOff x="0" y="0"/>
          <a:chExt cx="0" cy="0"/>
        </a:xfrm>
      </p:grpSpPr>
      <p:pic>
        <p:nvPicPr>
          <p:cNvPr id="608" name="Google Shape;608;g27d092b0f2c_0_466"/>
          <p:cNvPicPr preferRelativeResize="0"/>
          <p:nvPr/>
        </p:nvPicPr>
        <p:blipFill rotWithShape="1">
          <a:blip r:embed="rId3">
            <a:alphaModFix/>
          </a:blip>
          <a:srcRect/>
          <a:stretch/>
        </p:blipFill>
        <p:spPr>
          <a:xfrm>
            <a:off x="803530" y="-1"/>
            <a:ext cx="4989946" cy="7484921"/>
          </a:xfrm>
          <a:prstGeom prst="rect">
            <a:avLst/>
          </a:prstGeom>
          <a:noFill/>
          <a:ln>
            <a:noFill/>
          </a:ln>
        </p:spPr>
      </p:pic>
      <p:sp>
        <p:nvSpPr>
          <p:cNvPr id="609" name="Google Shape;609;g27d092b0f2c_0_466"/>
          <p:cNvSpPr/>
          <p:nvPr/>
        </p:nvSpPr>
        <p:spPr>
          <a:xfrm>
            <a:off x="803530" y="-1"/>
            <a:ext cx="4989900" cy="7315200"/>
          </a:xfrm>
          <a:prstGeom prst="rect">
            <a:avLst/>
          </a:prstGeom>
          <a:gradFill>
            <a:gsLst>
              <a:gs pos="0">
                <a:srgbClr val="21918C">
                  <a:alpha val="49803"/>
                </a:srgbClr>
              </a:gs>
              <a:gs pos="100000">
                <a:srgbClr val="440154"/>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610" name="Google Shape;610;g27d092b0f2c_0_466"/>
          <p:cNvSpPr txBox="1">
            <a:spLocks noGrp="1"/>
          </p:cNvSpPr>
          <p:nvPr>
            <p:ph type="title"/>
          </p:nvPr>
        </p:nvSpPr>
        <p:spPr>
          <a:xfrm>
            <a:off x="841250" y="816850"/>
            <a:ext cx="10716600" cy="2744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Predictive Labels</a:t>
            </a:r>
            <a:endParaRPr/>
          </a:p>
        </p:txBody>
      </p:sp>
      <p:sp>
        <p:nvSpPr>
          <p:cNvPr id="611" name="Google Shape;611;g27d092b0f2c_0_466"/>
          <p:cNvSpPr/>
          <p:nvPr/>
        </p:nvSpPr>
        <p:spPr>
          <a:xfrm rot="-5400000">
            <a:off x="-953246" y="4596790"/>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440154"/>
                </a:solidFill>
                <a:latin typeface="Gill Sans"/>
                <a:ea typeface="Gill Sans"/>
                <a:cs typeface="Gill Sans"/>
                <a:sym typeface="Gill Sans"/>
              </a:rPr>
              <a:t>Human Activity Recognition</a:t>
            </a:r>
            <a:endParaRPr/>
          </a:p>
        </p:txBody>
      </p:sp>
      <p:cxnSp>
        <p:nvCxnSpPr>
          <p:cNvPr id="612" name="Google Shape;612;g27d092b0f2c_0_466"/>
          <p:cNvCxnSpPr/>
          <p:nvPr/>
        </p:nvCxnSpPr>
        <p:spPr>
          <a:xfrm rot="10800000">
            <a:off x="441376" y="816862"/>
            <a:ext cx="0" cy="2188800"/>
          </a:xfrm>
          <a:prstGeom prst="straightConnector1">
            <a:avLst/>
          </a:prstGeom>
          <a:noFill/>
          <a:ln w="38100" cap="flat" cmpd="sng">
            <a:solidFill>
              <a:srgbClr val="440154"/>
            </a:solidFill>
            <a:prstDash val="solid"/>
            <a:miter lim="400000"/>
            <a:headEnd type="none" w="sm" len="sm"/>
            <a:tailEnd type="none" w="sm" len="sm"/>
          </a:ln>
        </p:spPr>
      </p:cxnSp>
      <p:pic>
        <p:nvPicPr>
          <p:cNvPr id="613" name="Google Shape;613;g27d092b0f2c_0_466"/>
          <p:cNvPicPr preferRelativeResize="0"/>
          <p:nvPr/>
        </p:nvPicPr>
        <p:blipFill>
          <a:blip r:embed="rId4">
            <a:alphaModFix/>
          </a:blip>
          <a:stretch>
            <a:fillRect/>
          </a:stretch>
        </p:blipFill>
        <p:spPr>
          <a:xfrm>
            <a:off x="6731450" y="143500"/>
            <a:ext cx="2256525" cy="65710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7d092b0f2c_0_476"/>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620" name="Google Shape;620;g27d092b0f2c_0_476"/>
          <p:cNvSpPr txBox="1">
            <a:spLocks noGrp="1"/>
          </p:cNvSpPr>
          <p:nvPr>
            <p:ph type="title"/>
          </p:nvPr>
        </p:nvSpPr>
        <p:spPr>
          <a:xfrm>
            <a:off x="838200" y="320400"/>
            <a:ext cx="11021700" cy="142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79A1C5"/>
                </a:solidFill>
              </a:rPr>
              <a:t>Feature Importances in Ensemble Model</a:t>
            </a:r>
            <a:endParaRPr>
              <a:solidFill>
                <a:srgbClr val="79A1C5"/>
              </a:solidFill>
            </a:endParaRPr>
          </a:p>
        </p:txBody>
      </p:sp>
      <p:sp>
        <p:nvSpPr>
          <p:cNvPr id="621" name="Google Shape;621;g27d092b0f2c_0_476"/>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622" name="Google Shape;622;g27d092b0f2c_0_476"/>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sp>
        <p:nvSpPr>
          <p:cNvPr id="623" name="Google Shape;623;g27d092b0f2c_0_476"/>
          <p:cNvSpPr txBox="1"/>
          <p:nvPr/>
        </p:nvSpPr>
        <p:spPr>
          <a:xfrm>
            <a:off x="792850" y="1880850"/>
            <a:ext cx="6547200" cy="4794300"/>
          </a:xfrm>
          <a:prstGeom prst="rect">
            <a:avLst/>
          </a:prstGeom>
          <a:noFill/>
          <a:ln>
            <a:noFill/>
          </a:ln>
        </p:spPr>
        <p:txBody>
          <a:bodyPr spcFirstLastPara="1" wrap="square" lIns="91425" tIns="91425" rIns="91425" bIns="91425" anchor="t" anchorCtr="0">
            <a:noAutofit/>
          </a:bodyPr>
          <a:lstStyle/>
          <a:p>
            <a:pPr marL="228600" lvl="0" indent="-146050" algn="l" rtl="0">
              <a:lnSpc>
                <a:spcPct val="115000"/>
              </a:lnSpc>
              <a:spcBef>
                <a:spcPts val="1500"/>
              </a:spcBef>
              <a:spcAft>
                <a:spcPts val="0"/>
              </a:spcAft>
              <a:buClr>
                <a:schemeClr val="dk1"/>
              </a:buClr>
              <a:buSzPts val="1500"/>
              <a:buChar char="•"/>
            </a:pPr>
            <a:r>
              <a:rPr lang="en-US" sz="1500" b="1">
                <a:solidFill>
                  <a:srgbClr val="1F2328"/>
                </a:solidFill>
              </a:rPr>
              <a:t>Physiological Metrics Focus: </a:t>
            </a:r>
            <a:r>
              <a:rPr lang="en-US" sz="1500">
                <a:solidFill>
                  <a:srgbClr val="1F2328"/>
                </a:solidFill>
              </a:rPr>
              <a:t>Models like Random Forest and Gradient Boosting place significant emphasis on physiological metrics such as HR and HRV. These features provide a direct insight into the body's response to various activities, making them crucial for accurate activity classification.</a:t>
            </a:r>
            <a:endParaRPr sz="1500">
              <a:solidFill>
                <a:srgbClr val="1F2328"/>
              </a:solidFill>
            </a:endParaRPr>
          </a:p>
          <a:p>
            <a:pPr marL="228600" lvl="0" indent="-146050" algn="l" rtl="0">
              <a:lnSpc>
                <a:spcPct val="115000"/>
              </a:lnSpc>
              <a:spcBef>
                <a:spcPts val="0"/>
              </a:spcBef>
              <a:spcAft>
                <a:spcPts val="0"/>
              </a:spcAft>
              <a:buClr>
                <a:schemeClr val="dk1"/>
              </a:buClr>
              <a:buSzPts val="1500"/>
              <a:buChar char="•"/>
            </a:pPr>
            <a:r>
              <a:rPr lang="en-US" sz="1500" b="1">
                <a:solidFill>
                  <a:srgbClr val="1F2328"/>
                </a:solidFill>
              </a:rPr>
              <a:t>Binary Feature Affinity: </a:t>
            </a:r>
            <a:r>
              <a:rPr lang="en-US" sz="1500">
                <a:solidFill>
                  <a:srgbClr val="1F2328"/>
                </a:solidFill>
              </a:rPr>
              <a:t>XGBoost and AdaBoost show a strong inclination towards binary features, especially those like Impact and Bounds. Binary features offer clear decision boundaries, aiding these models in their iterative error correction mechanisms.</a:t>
            </a:r>
            <a:endParaRPr sz="1500">
              <a:solidFill>
                <a:srgbClr val="1F2328"/>
              </a:solidFill>
            </a:endParaRPr>
          </a:p>
          <a:p>
            <a:pPr marL="228600" lvl="0" indent="-146050" algn="l" rtl="0">
              <a:lnSpc>
                <a:spcPct val="115000"/>
              </a:lnSpc>
              <a:spcBef>
                <a:spcPts val="0"/>
              </a:spcBef>
              <a:spcAft>
                <a:spcPts val="0"/>
              </a:spcAft>
              <a:buClr>
                <a:schemeClr val="dk1"/>
              </a:buClr>
              <a:buSzPts val="1500"/>
              <a:buChar char="•"/>
            </a:pPr>
            <a:r>
              <a:rPr lang="en-US" sz="1500" b="1">
                <a:solidFill>
                  <a:srgbClr val="1F2328"/>
                </a:solidFill>
              </a:rPr>
              <a:t>Posture &amp; Activity Recognition: </a:t>
            </a:r>
            <a:r>
              <a:rPr lang="en-US" sz="1500">
                <a:solidFill>
                  <a:srgbClr val="1F2328"/>
                </a:solidFill>
              </a:rPr>
              <a:t>Almost all models in the ensemble value the 'Posture' feature. It's a testament to the importance of understanding the user's position in activity classification.</a:t>
            </a:r>
            <a:endParaRPr sz="1500" b="1">
              <a:solidFill>
                <a:srgbClr val="1F2328"/>
              </a:solidFill>
            </a:endParaRPr>
          </a:p>
          <a:p>
            <a:pPr marL="228600" lvl="0" indent="-146050" algn="l" rtl="0">
              <a:lnSpc>
                <a:spcPct val="115000"/>
              </a:lnSpc>
              <a:spcBef>
                <a:spcPts val="0"/>
              </a:spcBef>
              <a:spcAft>
                <a:spcPts val="0"/>
              </a:spcAft>
              <a:buClr>
                <a:schemeClr val="dk1"/>
              </a:buClr>
              <a:buSzPts val="1500"/>
              <a:buChar char="•"/>
            </a:pPr>
            <a:r>
              <a:rPr lang="en-US" sz="1500">
                <a:solidFill>
                  <a:srgbClr val="1F2328"/>
                </a:solidFill>
              </a:rPr>
              <a:t>The ensemble approach ensures a harmonious blend of models, each with its unique feature preference. This diversity guarantees that a wide array of features is considered, leading to a comprehensive and robust classification system. By leveraging the strengths of individual models and their feature affinities, we achieve a balanced and well-rounded predictive capability.</a:t>
            </a:r>
            <a:endParaRPr sz="1500" b="1">
              <a:solidFill>
                <a:srgbClr val="1F2328"/>
              </a:solidFill>
            </a:endParaRPr>
          </a:p>
        </p:txBody>
      </p:sp>
      <p:pic>
        <p:nvPicPr>
          <p:cNvPr id="624" name="Google Shape;624;g27d092b0f2c_0_476"/>
          <p:cNvPicPr preferRelativeResize="0"/>
          <p:nvPr/>
        </p:nvPicPr>
        <p:blipFill>
          <a:blip r:embed="rId3">
            <a:alphaModFix/>
          </a:blip>
          <a:stretch>
            <a:fillRect/>
          </a:stretch>
        </p:blipFill>
        <p:spPr>
          <a:xfrm>
            <a:off x="7495250" y="2026275"/>
            <a:ext cx="4596900" cy="42187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27d092b0f2c_0_487"/>
          <p:cNvSpPr/>
          <p:nvPr/>
        </p:nvSpPr>
        <p:spPr>
          <a:xfrm rot="-5400000" flipH="1">
            <a:off x="2796708" y="-2003850"/>
            <a:ext cx="7653600" cy="11661300"/>
          </a:xfrm>
          <a:prstGeom prst="rect">
            <a:avLst/>
          </a:prstGeom>
          <a:gradFill>
            <a:gsLst>
              <a:gs pos="0">
                <a:srgbClr val="E4E8CB"/>
              </a:gs>
              <a:gs pos="100000">
                <a:srgbClr val="D1EAF7"/>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631" name="Google Shape;631;g27d092b0f2c_0_487"/>
          <p:cNvSpPr txBox="1">
            <a:spLocks noGrp="1"/>
          </p:cNvSpPr>
          <p:nvPr>
            <p:ph type="title"/>
          </p:nvPr>
        </p:nvSpPr>
        <p:spPr>
          <a:xfrm>
            <a:off x="838200" y="320400"/>
            <a:ext cx="11021700" cy="142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79A1C5"/>
                </a:solidFill>
              </a:rPr>
              <a:t>Journey Through Holter Data Insights</a:t>
            </a:r>
            <a:endParaRPr>
              <a:solidFill>
                <a:srgbClr val="79A1C5"/>
              </a:solidFill>
            </a:endParaRPr>
          </a:p>
        </p:txBody>
      </p:sp>
      <p:sp>
        <p:nvSpPr>
          <p:cNvPr id="632" name="Google Shape;632;g27d092b0f2c_0_487"/>
          <p:cNvSpPr/>
          <p:nvPr/>
        </p:nvSpPr>
        <p:spPr>
          <a:xfrm rot="-5400000">
            <a:off x="-953246" y="4350569"/>
            <a:ext cx="2744700" cy="2847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None/>
            </a:pPr>
            <a:r>
              <a:rPr lang="en-US" sz="1600" b="1" i="0">
                <a:solidFill>
                  <a:srgbClr val="79A1C5"/>
                </a:solidFill>
                <a:latin typeface="Gill Sans"/>
                <a:ea typeface="Gill Sans"/>
                <a:cs typeface="Gill Sans"/>
                <a:sym typeface="Gill Sans"/>
              </a:rPr>
              <a:t>Human Activity Recognition</a:t>
            </a:r>
            <a:endParaRPr/>
          </a:p>
        </p:txBody>
      </p:sp>
      <p:cxnSp>
        <p:nvCxnSpPr>
          <p:cNvPr id="633" name="Google Shape;633;g27d092b0f2c_0_487"/>
          <p:cNvCxnSpPr/>
          <p:nvPr/>
        </p:nvCxnSpPr>
        <p:spPr>
          <a:xfrm rot="10800000">
            <a:off x="441376" y="816862"/>
            <a:ext cx="0" cy="2188800"/>
          </a:xfrm>
          <a:prstGeom prst="straightConnector1">
            <a:avLst/>
          </a:prstGeom>
          <a:noFill/>
          <a:ln w="38100" cap="flat" cmpd="sng">
            <a:solidFill>
              <a:srgbClr val="79A1C5"/>
            </a:solidFill>
            <a:prstDash val="solid"/>
            <a:miter lim="400000"/>
            <a:headEnd type="none" w="sm" len="sm"/>
            <a:tailEnd type="none" w="sm" len="sm"/>
          </a:ln>
        </p:spPr>
      </p:cxnSp>
      <p:sp>
        <p:nvSpPr>
          <p:cNvPr id="634" name="Google Shape;634;g27d092b0f2c_0_487"/>
          <p:cNvSpPr txBox="1"/>
          <p:nvPr/>
        </p:nvSpPr>
        <p:spPr>
          <a:xfrm>
            <a:off x="792850" y="1880850"/>
            <a:ext cx="11021700" cy="479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1500">
                <a:solidFill>
                  <a:srgbClr val="1F2328"/>
                </a:solidFill>
              </a:rPr>
              <a:t>1.</a:t>
            </a:r>
            <a:r>
              <a:rPr lang="en-US" sz="1500" b="1">
                <a:solidFill>
                  <a:srgbClr val="1F2328"/>
                </a:solidFill>
              </a:rPr>
              <a:t> Data Grouping &amp; Clustering Analysis:</a:t>
            </a:r>
            <a:endParaRPr sz="1500" b="1">
              <a:solidFill>
                <a:srgbClr val="1F2328"/>
              </a:solidFill>
            </a:endParaRPr>
          </a:p>
          <a:p>
            <a:pPr marL="457200" lvl="0" indent="-323850" algn="l" rtl="0">
              <a:lnSpc>
                <a:spcPct val="115000"/>
              </a:lnSpc>
              <a:spcBef>
                <a:spcPts val="1500"/>
              </a:spcBef>
              <a:spcAft>
                <a:spcPts val="0"/>
              </a:spcAft>
              <a:buClr>
                <a:srgbClr val="1F2328"/>
              </a:buClr>
              <a:buSzPts val="1500"/>
              <a:buChar char="●"/>
            </a:pPr>
            <a:r>
              <a:rPr lang="en-US" sz="1500">
                <a:solidFill>
                  <a:srgbClr val="1F2328"/>
                </a:solidFill>
              </a:rPr>
              <a:t>Through rigorous analysis of Holter data, we identified distinct clusters that signify different user activities. This segmentation provided a foundational understanding, setting the stage for predictive modeling.</a:t>
            </a:r>
            <a:endParaRPr sz="1500">
              <a:solidFill>
                <a:srgbClr val="1F2328"/>
              </a:solidFill>
            </a:endParaRPr>
          </a:p>
          <a:p>
            <a:pPr marL="0" lvl="0" indent="0" algn="l" rtl="0">
              <a:lnSpc>
                <a:spcPct val="115000"/>
              </a:lnSpc>
              <a:spcBef>
                <a:spcPts val="1500"/>
              </a:spcBef>
              <a:spcAft>
                <a:spcPts val="0"/>
              </a:spcAft>
              <a:buNone/>
            </a:pPr>
            <a:r>
              <a:rPr lang="en-US" sz="1500">
                <a:solidFill>
                  <a:srgbClr val="1F2328"/>
                </a:solidFill>
              </a:rPr>
              <a:t>2.</a:t>
            </a:r>
            <a:r>
              <a:rPr lang="en-US" sz="1500" b="1">
                <a:solidFill>
                  <a:srgbClr val="1F2328"/>
                </a:solidFill>
              </a:rPr>
              <a:t> Model Development:</a:t>
            </a:r>
            <a:endParaRPr sz="1500" b="1">
              <a:solidFill>
                <a:srgbClr val="1F2328"/>
              </a:solidFill>
            </a:endParaRPr>
          </a:p>
          <a:p>
            <a:pPr marL="457200" lvl="0" indent="-323850" algn="l" rtl="0">
              <a:lnSpc>
                <a:spcPct val="115000"/>
              </a:lnSpc>
              <a:spcBef>
                <a:spcPts val="1500"/>
              </a:spcBef>
              <a:spcAft>
                <a:spcPts val="0"/>
              </a:spcAft>
              <a:buClr>
                <a:srgbClr val="1F2328"/>
              </a:buClr>
              <a:buSzPts val="1500"/>
              <a:buChar char="●"/>
            </a:pPr>
            <a:r>
              <a:rPr lang="en-US" sz="1500">
                <a:solidFill>
                  <a:srgbClr val="1F2328"/>
                </a:solidFill>
              </a:rPr>
              <a:t>Utilizing a combination of advanced machine learning algorithms, we developed an ensemble model. This approach leverages the strengths of individual classifiers to achieve high predictive accuracy for activity classification.</a:t>
            </a:r>
            <a:endParaRPr sz="1500">
              <a:solidFill>
                <a:srgbClr val="1F2328"/>
              </a:solidFill>
            </a:endParaRPr>
          </a:p>
          <a:p>
            <a:pPr marL="0" lvl="0" indent="0" algn="l" rtl="0">
              <a:lnSpc>
                <a:spcPct val="115000"/>
              </a:lnSpc>
              <a:spcBef>
                <a:spcPts val="1500"/>
              </a:spcBef>
              <a:spcAft>
                <a:spcPts val="0"/>
              </a:spcAft>
              <a:buNone/>
            </a:pPr>
            <a:r>
              <a:rPr lang="en-US" sz="1500">
                <a:solidFill>
                  <a:srgbClr val="1F2328"/>
                </a:solidFill>
              </a:rPr>
              <a:t>3. </a:t>
            </a:r>
            <a:r>
              <a:rPr lang="en-US" sz="1500" b="1">
                <a:solidFill>
                  <a:srgbClr val="1F2328"/>
                </a:solidFill>
              </a:rPr>
              <a:t>Implications for Holter Devices:</a:t>
            </a:r>
            <a:endParaRPr sz="1500" b="1">
              <a:solidFill>
                <a:srgbClr val="1F2328"/>
              </a:solidFill>
            </a:endParaRPr>
          </a:p>
          <a:p>
            <a:pPr marL="457200" lvl="0" indent="-323850" algn="l" rtl="0">
              <a:lnSpc>
                <a:spcPct val="115000"/>
              </a:lnSpc>
              <a:spcBef>
                <a:spcPts val="1500"/>
              </a:spcBef>
              <a:spcAft>
                <a:spcPts val="0"/>
              </a:spcAft>
              <a:buClr>
                <a:srgbClr val="1F2328"/>
              </a:buClr>
              <a:buSzPts val="1500"/>
              <a:buChar char="●"/>
            </a:pPr>
            <a:r>
              <a:rPr lang="en-US" sz="1500">
                <a:solidFill>
                  <a:srgbClr val="1F2328"/>
                </a:solidFill>
              </a:rPr>
              <a:t>The ability to predict user activities extends the utility of Holter monitors beyond cardiac assessments. It paves the way for comprehensive health monitoring, correlating cardiac data with specific user activities for more nuanced health insights.</a:t>
            </a:r>
            <a:endParaRPr sz="1500">
              <a:solidFill>
                <a:srgbClr val="1F2328"/>
              </a:solidFill>
            </a:endParaRPr>
          </a:p>
          <a:p>
            <a:pPr marL="0" lvl="0" indent="0" algn="l" rtl="0">
              <a:lnSpc>
                <a:spcPct val="115000"/>
              </a:lnSpc>
              <a:spcBef>
                <a:spcPts val="1500"/>
              </a:spcBef>
              <a:spcAft>
                <a:spcPts val="0"/>
              </a:spcAft>
              <a:buNone/>
            </a:pPr>
            <a:r>
              <a:rPr lang="en-US" sz="1500">
                <a:solidFill>
                  <a:srgbClr val="1F2328"/>
                </a:solidFill>
              </a:rPr>
              <a:t>4. </a:t>
            </a:r>
            <a:r>
              <a:rPr lang="en-US" sz="1500" b="1">
                <a:solidFill>
                  <a:srgbClr val="1F2328"/>
                </a:solidFill>
              </a:rPr>
              <a:t>Future Directions:</a:t>
            </a:r>
            <a:endParaRPr sz="1500" b="1">
              <a:solidFill>
                <a:srgbClr val="1F2328"/>
              </a:solidFill>
            </a:endParaRPr>
          </a:p>
          <a:p>
            <a:pPr marL="457200" lvl="0" indent="-323850" algn="l" rtl="0">
              <a:lnSpc>
                <a:spcPct val="115000"/>
              </a:lnSpc>
              <a:spcBef>
                <a:spcPts val="1500"/>
              </a:spcBef>
              <a:spcAft>
                <a:spcPts val="0"/>
              </a:spcAft>
              <a:buClr>
                <a:srgbClr val="1F2328"/>
              </a:buClr>
              <a:buSzPts val="1500"/>
              <a:buChar char="●"/>
            </a:pPr>
            <a:r>
              <a:rPr lang="en-US" sz="1500">
                <a:solidFill>
                  <a:srgbClr val="1F2328"/>
                </a:solidFill>
              </a:rPr>
              <a:t>While our current model offers promising results, there's potential for further refinement. Future endeavors include integrating real-time AI analytics, enhancing feedback mechanisms, and exploring applications in personalized healthcare solutions.</a:t>
            </a:r>
            <a:endParaRPr sz="1800" b="1">
              <a:solidFill>
                <a:srgbClr val="1F2328"/>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red and white dart in the center of a dartboard&#10;&#10;Description automatically generated">
            <a:extLst>
              <a:ext uri="{FF2B5EF4-FFF2-40B4-BE49-F238E27FC236}">
                <a16:creationId xmlns:a16="http://schemas.microsoft.com/office/drawing/2014/main" id="{A726614B-6436-EDE7-A291-817905006203}"/>
              </a:ext>
            </a:extLst>
          </p:cNvPr>
          <p:cNvPicPr>
            <a:picLocks noGrp="1" noChangeAspect="1"/>
          </p:cNvPicPr>
          <p:nvPr>
            <p:ph type="pic" sz="quarter" idx="16"/>
          </p:nvPr>
        </p:nvPicPr>
        <p:blipFill>
          <a:blip r:embed="rId3"/>
          <a:srcRect t="8436" b="8436"/>
          <a:stretch/>
        </p:blipFill>
        <p:spPr>
          <a:xfrm>
            <a:off x="120073" y="128588"/>
            <a:ext cx="11941752" cy="6600825"/>
          </a:xfrm>
        </p:spPr>
      </p:pic>
      <p:sp>
        <p:nvSpPr>
          <p:cNvPr id="13" name="Rectangle 12">
            <a:extLst>
              <a:ext uri="{FF2B5EF4-FFF2-40B4-BE49-F238E27FC236}">
                <a16:creationId xmlns:a16="http://schemas.microsoft.com/office/drawing/2014/main" id="{59888A44-0477-24E1-65D0-A48B2B9F9EBF}"/>
              </a:ext>
            </a:extLst>
          </p:cNvPr>
          <p:cNvSpPr/>
          <p:nvPr/>
        </p:nvSpPr>
        <p:spPr>
          <a:xfrm>
            <a:off x="701964" y="1025236"/>
            <a:ext cx="5551054" cy="4663670"/>
          </a:xfrm>
          <a:prstGeom prst="rect">
            <a:avLst/>
          </a:prstGeom>
          <a:gradFill>
            <a:gsLst>
              <a:gs pos="0">
                <a:srgbClr val="AA031B">
                  <a:alpha val="52000"/>
                </a:srgbClr>
              </a:gs>
              <a:gs pos="100000">
                <a:srgbClr val="068AAF">
                  <a:alpha val="52000"/>
                </a:srgbClr>
              </a:gs>
            </a:gsLst>
            <a:lin ang="0" scaled="1"/>
          </a:gra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Goals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8199" y="2401455"/>
            <a:ext cx="5288963" cy="3287451"/>
          </a:xfrm>
        </p:spPr>
        <p:txBody>
          <a:bodyPr>
            <a:normAutofit/>
          </a:bodyPr>
          <a:lstStyle/>
          <a:p>
            <a:r>
              <a:rPr lang="en-US" sz="2400" dirty="0"/>
              <a:t>Identifying similarities among diverse physical activities using the provided metrics.</a:t>
            </a:r>
          </a:p>
          <a:p>
            <a:r>
              <a:rPr lang="en-US" sz="2400" dirty="0"/>
              <a:t>Constructing a predictive model capable of accurately categorizing the type of activity based on the recorded data.</a:t>
            </a:r>
          </a:p>
        </p:txBody>
      </p:sp>
      <p:sp>
        <p:nvSpPr>
          <p:cNvPr id="20" name="Shape 61">
            <a:extLst>
              <a:ext uri="{FF2B5EF4-FFF2-40B4-BE49-F238E27FC236}">
                <a16:creationId xmlns:a16="http://schemas.microsoft.com/office/drawing/2014/main" id="{C843F2CD-8B56-CAFF-C43C-42EE9E4A5078}"/>
              </a:ext>
            </a:extLst>
          </p:cNvPr>
          <p:cNvSpPr/>
          <p:nvPr/>
        </p:nvSpPr>
        <p:spPr>
          <a:xfrm rot="16200000">
            <a:off x="-953295" y="4350527"/>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bg1"/>
                </a:solidFill>
                <a:latin typeface="+mj-lt"/>
                <a:cs typeface="Gill Sans" panose="020B0502020104020203" pitchFamily="34" charset="-79"/>
              </a:rPr>
              <a:t>Human Activity Recognition</a:t>
            </a:r>
          </a:p>
        </p:txBody>
      </p:sp>
      <p:sp>
        <p:nvSpPr>
          <p:cNvPr id="21" name="Shape 62">
            <a:extLst>
              <a:ext uri="{FF2B5EF4-FFF2-40B4-BE49-F238E27FC236}">
                <a16:creationId xmlns:a16="http://schemas.microsoft.com/office/drawing/2014/main" id="{04E6C494-9EC6-B13D-A8F1-D863267ABF4E}"/>
              </a:ext>
            </a:extLst>
          </p:cNvPr>
          <p:cNvSpPr/>
          <p:nvPr/>
        </p:nvSpPr>
        <p:spPr>
          <a:xfrm flipV="1">
            <a:off x="441376" y="816857"/>
            <a:ext cx="1" cy="2188805"/>
          </a:xfrm>
          <a:prstGeom prst="line">
            <a:avLst/>
          </a:prstGeom>
          <a:ln w="381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375736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73118D49-CA48-4C57-A37C-31BAA7538127}"/>
              </a:ext>
            </a:extLst>
          </p:cNvPr>
          <p:cNvSpPr>
            <a:spLocks noGrp="1"/>
          </p:cNvSpPr>
          <p:nvPr>
            <p:ph type="body" sz="quarter" idx="23"/>
          </p:nvPr>
        </p:nvSpPr>
        <p:spPr>
          <a:xfrm>
            <a:off x="3912234" y="2926478"/>
            <a:ext cx="4367531" cy="288000"/>
          </a:xfrm>
        </p:spPr>
        <p:txBody>
          <a:bodyPr/>
          <a:lstStyle/>
          <a:p>
            <a:r>
              <a:rPr lang="en-US" dirty="0"/>
              <a:t>Contact Details</a:t>
            </a:r>
          </a:p>
        </p:txBody>
      </p:sp>
      <p:sp>
        <p:nvSpPr>
          <p:cNvPr id="5" name="Text Placeholder 4">
            <a:extLst>
              <a:ext uri="{FF2B5EF4-FFF2-40B4-BE49-F238E27FC236}">
                <a16:creationId xmlns:a16="http://schemas.microsoft.com/office/drawing/2014/main" id="{62E14719-D011-4E0B-9362-CD19FF22FEB5}"/>
              </a:ext>
            </a:extLst>
          </p:cNvPr>
          <p:cNvSpPr>
            <a:spLocks noGrp="1"/>
          </p:cNvSpPr>
          <p:nvPr>
            <p:ph type="body" sz="quarter" idx="22"/>
          </p:nvPr>
        </p:nvSpPr>
        <p:spPr>
          <a:xfrm>
            <a:off x="3135721" y="3392846"/>
            <a:ext cx="5920556" cy="1658962"/>
          </a:xfrm>
        </p:spPr>
        <p:txBody>
          <a:bodyPr/>
          <a:lstStyle/>
          <a:p>
            <a:r>
              <a:rPr lang="en-US" dirty="0"/>
              <a:t>simona.mircheva@gmail.com</a:t>
            </a:r>
            <a:endParaRPr lang="en-VI" dirty="0"/>
          </a:p>
          <a:p>
            <a:r>
              <a:rPr lang="en-US" dirty="0"/>
              <a:t>b.r.markov@gmail.com</a:t>
            </a:r>
            <a:br>
              <a:rPr lang="en-US" dirty="0"/>
            </a:br>
            <a:r>
              <a:rPr lang="en-US" dirty="0"/>
              <a:t>B.Davidov@feb.uni-sofia.bg</a:t>
            </a:r>
          </a:p>
        </p:txBody>
      </p:sp>
      <p:sp>
        <p:nvSpPr>
          <p:cNvPr id="15" name="Text Placeholder 4">
            <a:extLst>
              <a:ext uri="{FF2B5EF4-FFF2-40B4-BE49-F238E27FC236}">
                <a16:creationId xmlns:a16="http://schemas.microsoft.com/office/drawing/2014/main" id="{43434CF7-C31A-4A1A-9CDC-AB3344054D75}"/>
              </a:ext>
            </a:extLst>
          </p:cNvPr>
          <p:cNvSpPr txBox="1">
            <a:spLocks/>
          </p:cNvSpPr>
          <p:nvPr/>
        </p:nvSpPr>
        <p:spPr>
          <a:xfrm>
            <a:off x="3276090" y="5261349"/>
            <a:ext cx="5920556" cy="6031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500" b="0"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00" b="0" i="0" u="sng" strike="noStrike" dirty="0" err="1">
                <a:effectLst/>
                <a:latin typeface="Libre Franklin" pitchFamily="2" charset="0"/>
                <a:hlinkClick r:id="rId3">
                  <a:extLst>
                    <a:ext uri="{A12FA001-AC4F-418D-AE19-62706E023703}">
                      <ahyp:hlinkClr xmlns:ahyp="http://schemas.microsoft.com/office/drawing/2018/hyperlinkcolor" val="tx"/>
                    </a:ext>
                  </a:extLst>
                </a:hlinkClick>
              </a:rPr>
              <a:t>Github</a:t>
            </a:r>
            <a:r>
              <a:rPr lang="en-US" sz="3500" b="0" i="0" u="sng" strike="noStrike" dirty="0">
                <a:effectLst/>
                <a:latin typeface="Libre Franklin" pitchFamily="2" charset="0"/>
                <a:hlinkClick r:id="rId3">
                  <a:extLst>
                    <a:ext uri="{A12FA001-AC4F-418D-AE19-62706E023703}">
                      <ahyp:hlinkClr xmlns:ahyp="http://schemas.microsoft.com/office/drawing/2018/hyperlinkcolor" val="tx"/>
                    </a:ext>
                  </a:extLst>
                </a:hlinkClick>
              </a:rPr>
              <a:t> link</a:t>
            </a:r>
            <a:endParaRPr lang="en-US" dirty="0"/>
          </a:p>
        </p:txBody>
      </p:sp>
      <p:pic>
        <p:nvPicPr>
          <p:cNvPr id="18" name="Picture 17" descr="A black and white logo&#10;&#10;Description automatically generated">
            <a:hlinkClick r:id="rId3"/>
            <a:extLst>
              <a:ext uri="{FF2B5EF4-FFF2-40B4-BE49-F238E27FC236}">
                <a16:creationId xmlns:a16="http://schemas.microsoft.com/office/drawing/2014/main" id="{0E439488-1A86-C19D-4A37-195AF521B006}"/>
              </a:ext>
            </a:extLst>
          </p:cNvPr>
          <p:cNvPicPr>
            <a:picLocks noChangeAspect="1"/>
          </p:cNvPicPr>
          <p:nvPr/>
        </p:nvPicPr>
        <p:blipFill>
          <a:blip r:embed="rId4"/>
          <a:stretch>
            <a:fillRect/>
          </a:stretch>
        </p:blipFill>
        <p:spPr>
          <a:xfrm>
            <a:off x="4318051" y="5132514"/>
            <a:ext cx="812698" cy="812698"/>
          </a:xfrm>
          <a:prstGeom prst="rect">
            <a:avLst/>
          </a:prstGeom>
        </p:spPr>
      </p:pic>
      <p:pic>
        <p:nvPicPr>
          <p:cNvPr id="20" name="Picture 19" descr="A black and white logo&#10;&#10;Description automatically generated">
            <a:hlinkClick r:id="rId5"/>
            <a:extLst>
              <a:ext uri="{FF2B5EF4-FFF2-40B4-BE49-F238E27FC236}">
                <a16:creationId xmlns:a16="http://schemas.microsoft.com/office/drawing/2014/main" id="{624A6140-5B19-3C64-A16B-FA93AE3F7F85}"/>
              </a:ext>
            </a:extLst>
          </p:cNvPr>
          <p:cNvPicPr>
            <a:picLocks noChangeAspect="1"/>
          </p:cNvPicPr>
          <p:nvPr/>
        </p:nvPicPr>
        <p:blipFill>
          <a:blip r:embed="rId6"/>
          <a:stretch>
            <a:fillRect/>
          </a:stretch>
        </p:blipFill>
        <p:spPr>
          <a:xfrm>
            <a:off x="2641169" y="3361082"/>
            <a:ext cx="634921" cy="634921"/>
          </a:xfrm>
          <a:prstGeom prst="rect">
            <a:avLst/>
          </a:prstGeom>
        </p:spPr>
      </p:pic>
      <p:pic>
        <p:nvPicPr>
          <p:cNvPr id="22" name="Picture 21" descr="A black and white logo&#10;&#10;Description automatically generated">
            <a:hlinkClick r:id="rId7"/>
            <a:extLst>
              <a:ext uri="{FF2B5EF4-FFF2-40B4-BE49-F238E27FC236}">
                <a16:creationId xmlns:a16="http://schemas.microsoft.com/office/drawing/2014/main" id="{53FA4338-082A-E4D6-6A9E-BE37890CF935}"/>
              </a:ext>
            </a:extLst>
          </p:cNvPr>
          <p:cNvPicPr>
            <a:picLocks noChangeAspect="1"/>
          </p:cNvPicPr>
          <p:nvPr/>
        </p:nvPicPr>
        <p:blipFill>
          <a:blip r:embed="rId6"/>
          <a:stretch>
            <a:fillRect/>
          </a:stretch>
        </p:blipFill>
        <p:spPr>
          <a:xfrm>
            <a:off x="2642035" y="4521657"/>
            <a:ext cx="634921" cy="634921"/>
          </a:xfrm>
          <a:prstGeom prst="rect">
            <a:avLst/>
          </a:prstGeom>
        </p:spPr>
      </p:pic>
      <p:pic>
        <p:nvPicPr>
          <p:cNvPr id="23" name="Picture 22" descr="A black and white logo&#10;&#10;Description automatically generated">
            <a:hlinkClick r:id="rId8"/>
            <a:extLst>
              <a:ext uri="{FF2B5EF4-FFF2-40B4-BE49-F238E27FC236}">
                <a16:creationId xmlns:a16="http://schemas.microsoft.com/office/drawing/2014/main" id="{5F71A6E8-397F-761B-8F35-2E356D2ADFED}"/>
              </a:ext>
            </a:extLst>
          </p:cNvPr>
          <p:cNvPicPr>
            <a:picLocks noChangeAspect="1"/>
          </p:cNvPicPr>
          <p:nvPr/>
        </p:nvPicPr>
        <p:blipFill>
          <a:blip r:embed="rId6"/>
          <a:stretch>
            <a:fillRect/>
          </a:stretch>
        </p:blipFill>
        <p:spPr>
          <a:xfrm>
            <a:off x="2641169" y="3941370"/>
            <a:ext cx="634921" cy="634921"/>
          </a:xfrm>
          <a:prstGeom prst="rect">
            <a:avLst/>
          </a:prstGeom>
        </p:spPr>
      </p:pic>
    </p:spTree>
    <p:extLst>
      <p:ext uri="{BB962C8B-B14F-4D97-AF65-F5344CB8AC3E}">
        <p14:creationId xmlns:p14="http://schemas.microsoft.com/office/powerpoint/2010/main" val="3309279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red and white dart in the center of a dartboard&#10;&#10;Description automatically generated">
            <a:extLst>
              <a:ext uri="{FF2B5EF4-FFF2-40B4-BE49-F238E27FC236}">
                <a16:creationId xmlns:a16="http://schemas.microsoft.com/office/drawing/2014/main" id="{A726614B-6436-EDE7-A291-817905006203}"/>
              </a:ext>
            </a:extLst>
          </p:cNvPr>
          <p:cNvPicPr>
            <a:picLocks noGrp="1" noChangeAspect="1"/>
          </p:cNvPicPr>
          <p:nvPr>
            <p:ph type="pic" sz="quarter" idx="16"/>
          </p:nvPr>
        </p:nvPicPr>
        <p:blipFill>
          <a:blip r:embed="rId3"/>
          <a:srcRect t="8436" b="8436"/>
          <a:stretch/>
        </p:blipFill>
        <p:spPr>
          <a:xfrm>
            <a:off x="-4338735" y="-2226689"/>
            <a:ext cx="19721032" cy="10900834"/>
          </a:xfrm>
        </p:spPr>
      </p:pic>
      <p:sp>
        <p:nvSpPr>
          <p:cNvPr id="13" name="Rectangle 12">
            <a:extLst>
              <a:ext uri="{FF2B5EF4-FFF2-40B4-BE49-F238E27FC236}">
                <a16:creationId xmlns:a16="http://schemas.microsoft.com/office/drawing/2014/main" id="{59888A44-0477-24E1-65D0-A48B2B9F9EBF}"/>
              </a:ext>
            </a:extLst>
          </p:cNvPr>
          <p:cNvSpPr/>
          <p:nvPr/>
        </p:nvSpPr>
        <p:spPr>
          <a:xfrm>
            <a:off x="701964" y="1025236"/>
            <a:ext cx="5551054" cy="4663670"/>
          </a:xfrm>
          <a:prstGeom prst="rect">
            <a:avLst/>
          </a:prstGeom>
          <a:gradFill>
            <a:gsLst>
              <a:gs pos="0">
                <a:srgbClr val="AA031B">
                  <a:alpha val="52000"/>
                </a:srgbClr>
              </a:gs>
              <a:gs pos="100000">
                <a:srgbClr val="068AAF">
                  <a:alpha val="52000"/>
                </a:srgbClr>
              </a:gs>
            </a:gsLst>
            <a:lin ang="0" scaled="1"/>
          </a:gra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Analysis stages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8199" y="2401456"/>
            <a:ext cx="5288963" cy="1937280"/>
          </a:xfrm>
        </p:spPr>
        <p:txBody>
          <a:bodyPr>
            <a:normAutofit/>
          </a:bodyPr>
          <a:lstStyle/>
          <a:p>
            <a:r>
              <a:rPr lang="en-US" sz="3600" dirty="0"/>
              <a:t>Similarity Analysis</a:t>
            </a:r>
          </a:p>
          <a:p>
            <a:r>
              <a:rPr lang="en-US" sz="3600" dirty="0"/>
              <a:t>Model Development</a:t>
            </a:r>
          </a:p>
          <a:p>
            <a:r>
              <a:rPr lang="en-US" sz="3600" dirty="0"/>
              <a:t>Model Evaluation</a:t>
            </a:r>
          </a:p>
        </p:txBody>
      </p:sp>
      <p:sp>
        <p:nvSpPr>
          <p:cNvPr id="20" name="Shape 61">
            <a:extLst>
              <a:ext uri="{FF2B5EF4-FFF2-40B4-BE49-F238E27FC236}">
                <a16:creationId xmlns:a16="http://schemas.microsoft.com/office/drawing/2014/main" id="{C843F2CD-8B56-CAFF-C43C-42EE9E4A5078}"/>
              </a:ext>
            </a:extLst>
          </p:cNvPr>
          <p:cNvSpPr/>
          <p:nvPr/>
        </p:nvSpPr>
        <p:spPr>
          <a:xfrm rot="16200000">
            <a:off x="-953295" y="4350527"/>
            <a:ext cx="2744790"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bg1"/>
                </a:solidFill>
                <a:latin typeface="+mj-lt"/>
                <a:cs typeface="Gill Sans" panose="020B0502020104020203" pitchFamily="34" charset="-79"/>
              </a:rPr>
              <a:t>Human Activity Recognition</a:t>
            </a:r>
          </a:p>
        </p:txBody>
      </p:sp>
      <p:sp>
        <p:nvSpPr>
          <p:cNvPr id="21" name="Shape 62">
            <a:extLst>
              <a:ext uri="{FF2B5EF4-FFF2-40B4-BE49-F238E27FC236}">
                <a16:creationId xmlns:a16="http://schemas.microsoft.com/office/drawing/2014/main" id="{04E6C494-9EC6-B13D-A8F1-D863267ABF4E}"/>
              </a:ext>
            </a:extLst>
          </p:cNvPr>
          <p:cNvSpPr/>
          <p:nvPr/>
        </p:nvSpPr>
        <p:spPr>
          <a:xfrm flipV="1">
            <a:off x="441376" y="816857"/>
            <a:ext cx="1" cy="2188805"/>
          </a:xfrm>
          <a:prstGeom prst="line">
            <a:avLst/>
          </a:prstGeom>
          <a:ln w="381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483495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red and white dart in the center of a dartboard&#10;&#10;Description automatically generated">
            <a:extLst>
              <a:ext uri="{FF2B5EF4-FFF2-40B4-BE49-F238E27FC236}">
                <a16:creationId xmlns:a16="http://schemas.microsoft.com/office/drawing/2014/main" id="{A726614B-6436-EDE7-A291-817905006203}"/>
              </a:ext>
            </a:extLst>
          </p:cNvPr>
          <p:cNvPicPr>
            <a:picLocks noGrp="1" noChangeAspect="1"/>
          </p:cNvPicPr>
          <p:nvPr>
            <p:ph type="pic" sz="quarter" idx="16"/>
          </p:nvPr>
        </p:nvPicPr>
        <p:blipFill>
          <a:blip r:embed="rId3"/>
          <a:srcRect t="8436" b="8436"/>
          <a:stretch/>
        </p:blipFill>
        <p:spPr>
          <a:xfrm>
            <a:off x="-6354148" y="-2814517"/>
            <a:ext cx="19721032" cy="10900834"/>
          </a:xfrm>
        </p:spPr>
      </p:pic>
      <p:sp>
        <p:nvSpPr>
          <p:cNvPr id="13" name="Rectangle 12">
            <a:extLst>
              <a:ext uri="{FF2B5EF4-FFF2-40B4-BE49-F238E27FC236}">
                <a16:creationId xmlns:a16="http://schemas.microsoft.com/office/drawing/2014/main" id="{59888A44-0477-24E1-65D0-A48B2B9F9EBF}"/>
              </a:ext>
            </a:extLst>
          </p:cNvPr>
          <p:cNvSpPr/>
          <p:nvPr/>
        </p:nvSpPr>
        <p:spPr>
          <a:xfrm>
            <a:off x="701964" y="1025236"/>
            <a:ext cx="5551054" cy="4663670"/>
          </a:xfrm>
          <a:prstGeom prst="rect">
            <a:avLst/>
          </a:prstGeom>
          <a:gradFill>
            <a:gsLst>
              <a:gs pos="0">
                <a:srgbClr val="AA031B">
                  <a:alpha val="52000"/>
                </a:srgbClr>
              </a:gs>
              <a:gs pos="100000">
                <a:srgbClr val="068AAF">
                  <a:alpha val="52000"/>
                </a:srgbClr>
              </a:gs>
            </a:gsLst>
            <a:lin ang="0" scaled="1"/>
          </a:gra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Similarity Analysis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8199" y="2401455"/>
            <a:ext cx="5288963" cy="3287451"/>
          </a:xfrm>
        </p:spPr>
        <p:txBody>
          <a:bodyPr>
            <a:normAutofit/>
          </a:bodyPr>
          <a:lstStyle/>
          <a:p>
            <a:r>
              <a:rPr lang="en-US" sz="2400" dirty="0"/>
              <a:t>In our analysis, we employ clustering techniques such as t-SNE,UMAP and K-means clustering to group physically similar activities based on the recorded metrics. </a:t>
            </a:r>
          </a:p>
        </p:txBody>
      </p:sp>
      <p:sp>
        <p:nvSpPr>
          <p:cNvPr id="20" name="Shape 61">
            <a:extLst>
              <a:ext uri="{FF2B5EF4-FFF2-40B4-BE49-F238E27FC236}">
                <a16:creationId xmlns:a16="http://schemas.microsoft.com/office/drawing/2014/main" id="{C843F2CD-8B56-CAFF-C43C-42EE9E4A5078}"/>
              </a:ext>
            </a:extLst>
          </p:cNvPr>
          <p:cNvSpPr/>
          <p:nvPr/>
        </p:nvSpPr>
        <p:spPr>
          <a:xfrm rot="16200000">
            <a:off x="-953295" y="4350527"/>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bg1"/>
                </a:solidFill>
                <a:latin typeface="+mj-lt"/>
                <a:cs typeface="Gill Sans" panose="020B0502020104020203" pitchFamily="34" charset="-79"/>
              </a:rPr>
              <a:t>Human Activity Recognition</a:t>
            </a:r>
          </a:p>
        </p:txBody>
      </p:sp>
      <p:sp>
        <p:nvSpPr>
          <p:cNvPr id="21" name="Shape 62">
            <a:extLst>
              <a:ext uri="{FF2B5EF4-FFF2-40B4-BE49-F238E27FC236}">
                <a16:creationId xmlns:a16="http://schemas.microsoft.com/office/drawing/2014/main" id="{04E6C494-9EC6-B13D-A8F1-D863267ABF4E}"/>
              </a:ext>
            </a:extLst>
          </p:cNvPr>
          <p:cNvSpPr/>
          <p:nvPr/>
        </p:nvSpPr>
        <p:spPr>
          <a:xfrm flipV="1">
            <a:off x="441376" y="816857"/>
            <a:ext cx="1" cy="2188805"/>
          </a:xfrm>
          <a:prstGeom prst="line">
            <a:avLst/>
          </a:prstGeom>
          <a:ln w="381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20674703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red and white dart in the center of a dartboard&#10;&#10;Description automatically generated">
            <a:extLst>
              <a:ext uri="{FF2B5EF4-FFF2-40B4-BE49-F238E27FC236}">
                <a16:creationId xmlns:a16="http://schemas.microsoft.com/office/drawing/2014/main" id="{A726614B-6436-EDE7-A291-817905006203}"/>
              </a:ext>
            </a:extLst>
          </p:cNvPr>
          <p:cNvPicPr>
            <a:picLocks noGrp="1" noChangeAspect="1"/>
          </p:cNvPicPr>
          <p:nvPr>
            <p:ph type="pic" sz="quarter" idx="16"/>
          </p:nvPr>
        </p:nvPicPr>
        <p:blipFill>
          <a:blip r:embed="rId3"/>
          <a:srcRect t="8436" b="8436"/>
          <a:stretch/>
        </p:blipFill>
        <p:spPr>
          <a:xfrm>
            <a:off x="-7997711" y="-3654008"/>
            <a:ext cx="20283618" cy="11211804"/>
          </a:xfrm>
        </p:spPr>
      </p:pic>
      <p:sp>
        <p:nvSpPr>
          <p:cNvPr id="13" name="Rectangle 12">
            <a:extLst>
              <a:ext uri="{FF2B5EF4-FFF2-40B4-BE49-F238E27FC236}">
                <a16:creationId xmlns:a16="http://schemas.microsoft.com/office/drawing/2014/main" id="{59888A44-0477-24E1-65D0-A48B2B9F9EBF}"/>
              </a:ext>
            </a:extLst>
          </p:cNvPr>
          <p:cNvSpPr/>
          <p:nvPr/>
        </p:nvSpPr>
        <p:spPr>
          <a:xfrm>
            <a:off x="701964" y="1025236"/>
            <a:ext cx="5551054" cy="4663670"/>
          </a:xfrm>
          <a:prstGeom prst="rect">
            <a:avLst/>
          </a:prstGeom>
          <a:gradFill>
            <a:gsLst>
              <a:gs pos="0">
                <a:srgbClr val="AA031B">
                  <a:alpha val="52000"/>
                </a:srgbClr>
              </a:gs>
              <a:gs pos="100000">
                <a:srgbClr val="068AAF">
                  <a:alpha val="52000"/>
                </a:srgbClr>
              </a:gs>
            </a:gsLst>
            <a:lin ang="0" scaled="1"/>
          </a:gra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rmAutofit fontScale="90000"/>
          </a:bodyPr>
          <a:lstStyle/>
          <a:p>
            <a:r>
              <a:rPr lang="en-US" dirty="0"/>
              <a:t>Model Development</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8199" y="2401455"/>
            <a:ext cx="5288963" cy="3287451"/>
          </a:xfrm>
        </p:spPr>
        <p:txBody>
          <a:bodyPr>
            <a:normAutofit/>
          </a:bodyPr>
          <a:lstStyle/>
          <a:p>
            <a:r>
              <a:rPr lang="en-US" sz="2400" dirty="0"/>
              <a:t>For the development of our predictive model, we explore various machine learning algorithms. These models undergo rigorous evaluation using methods like cross-validation and hyperparameter tuning to ensure robustness and accuracy. </a:t>
            </a:r>
          </a:p>
        </p:txBody>
      </p:sp>
      <p:sp>
        <p:nvSpPr>
          <p:cNvPr id="20" name="Shape 61">
            <a:extLst>
              <a:ext uri="{FF2B5EF4-FFF2-40B4-BE49-F238E27FC236}">
                <a16:creationId xmlns:a16="http://schemas.microsoft.com/office/drawing/2014/main" id="{C843F2CD-8B56-CAFF-C43C-42EE9E4A5078}"/>
              </a:ext>
            </a:extLst>
          </p:cNvPr>
          <p:cNvSpPr/>
          <p:nvPr/>
        </p:nvSpPr>
        <p:spPr>
          <a:xfrm rot="16200000">
            <a:off x="-953295" y="4350527"/>
            <a:ext cx="2744790"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bg1"/>
                </a:solidFill>
                <a:latin typeface="+mj-lt"/>
                <a:cs typeface="Gill Sans" panose="020B0502020104020203" pitchFamily="34" charset="-79"/>
              </a:rPr>
              <a:t>Human Activity Recognition</a:t>
            </a:r>
          </a:p>
        </p:txBody>
      </p:sp>
      <p:sp>
        <p:nvSpPr>
          <p:cNvPr id="21" name="Shape 62">
            <a:extLst>
              <a:ext uri="{FF2B5EF4-FFF2-40B4-BE49-F238E27FC236}">
                <a16:creationId xmlns:a16="http://schemas.microsoft.com/office/drawing/2014/main" id="{04E6C494-9EC6-B13D-A8F1-D863267ABF4E}"/>
              </a:ext>
            </a:extLst>
          </p:cNvPr>
          <p:cNvSpPr/>
          <p:nvPr/>
        </p:nvSpPr>
        <p:spPr>
          <a:xfrm flipV="1">
            <a:off x="441376" y="816857"/>
            <a:ext cx="1" cy="2188805"/>
          </a:xfrm>
          <a:prstGeom prst="line">
            <a:avLst/>
          </a:prstGeom>
          <a:ln w="381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1675131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red and white dart in the center of a dartboard&#10;&#10;Description automatically generated">
            <a:extLst>
              <a:ext uri="{FF2B5EF4-FFF2-40B4-BE49-F238E27FC236}">
                <a16:creationId xmlns:a16="http://schemas.microsoft.com/office/drawing/2014/main" id="{A726614B-6436-EDE7-A291-817905006203}"/>
              </a:ext>
            </a:extLst>
          </p:cNvPr>
          <p:cNvPicPr>
            <a:picLocks noGrp="1" noChangeAspect="1"/>
          </p:cNvPicPr>
          <p:nvPr>
            <p:ph type="pic" sz="quarter" idx="16"/>
          </p:nvPr>
        </p:nvPicPr>
        <p:blipFill>
          <a:blip r:embed="rId3"/>
          <a:srcRect t="8436" b="8436"/>
          <a:stretch/>
        </p:blipFill>
        <p:spPr>
          <a:xfrm>
            <a:off x="-9005642" y="-4335142"/>
            <a:ext cx="21228914" cy="11734318"/>
          </a:xfrm>
        </p:spPr>
      </p:pic>
      <p:sp>
        <p:nvSpPr>
          <p:cNvPr id="13" name="Rectangle 12">
            <a:extLst>
              <a:ext uri="{FF2B5EF4-FFF2-40B4-BE49-F238E27FC236}">
                <a16:creationId xmlns:a16="http://schemas.microsoft.com/office/drawing/2014/main" id="{59888A44-0477-24E1-65D0-A48B2B9F9EBF}"/>
              </a:ext>
            </a:extLst>
          </p:cNvPr>
          <p:cNvSpPr/>
          <p:nvPr/>
        </p:nvSpPr>
        <p:spPr>
          <a:xfrm>
            <a:off x="701964" y="1025236"/>
            <a:ext cx="5551054" cy="4663670"/>
          </a:xfrm>
          <a:prstGeom prst="rect">
            <a:avLst/>
          </a:prstGeom>
          <a:gradFill>
            <a:gsLst>
              <a:gs pos="0">
                <a:srgbClr val="AA031B">
                  <a:alpha val="52000"/>
                </a:srgbClr>
              </a:gs>
              <a:gs pos="100000">
                <a:srgbClr val="068AAF">
                  <a:alpha val="52000"/>
                </a:srgbClr>
              </a:gs>
            </a:gsLst>
            <a:lin ang="0" scaled="1"/>
          </a:gra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rmAutofit/>
          </a:bodyPr>
          <a:lstStyle/>
          <a:p>
            <a:r>
              <a:rPr lang="en-US" dirty="0"/>
              <a:t>Model Evaluation</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8199" y="2401455"/>
            <a:ext cx="5288963" cy="3287451"/>
          </a:xfrm>
        </p:spPr>
        <p:txBody>
          <a:bodyPr>
            <a:normAutofit/>
          </a:bodyPr>
          <a:lstStyle/>
          <a:p>
            <a:r>
              <a:rPr lang="en-US" sz="2400" dirty="0"/>
              <a:t>To gauge the effectiveness of our models in classifying physical activities, we will assess them using performance metrics including precision, recall, F1-score, and accuracy. </a:t>
            </a:r>
          </a:p>
        </p:txBody>
      </p:sp>
      <p:sp>
        <p:nvSpPr>
          <p:cNvPr id="20" name="Shape 61">
            <a:extLst>
              <a:ext uri="{FF2B5EF4-FFF2-40B4-BE49-F238E27FC236}">
                <a16:creationId xmlns:a16="http://schemas.microsoft.com/office/drawing/2014/main" id="{C843F2CD-8B56-CAFF-C43C-42EE9E4A5078}"/>
              </a:ext>
            </a:extLst>
          </p:cNvPr>
          <p:cNvSpPr/>
          <p:nvPr/>
        </p:nvSpPr>
        <p:spPr>
          <a:xfrm rot="16200000">
            <a:off x="-953295" y="4350527"/>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bg1"/>
                </a:solidFill>
                <a:latin typeface="+mj-lt"/>
                <a:cs typeface="Gill Sans" panose="020B0502020104020203" pitchFamily="34" charset="-79"/>
              </a:rPr>
              <a:t>Human Activity Recognition</a:t>
            </a:r>
          </a:p>
        </p:txBody>
      </p:sp>
      <p:sp>
        <p:nvSpPr>
          <p:cNvPr id="21" name="Shape 62">
            <a:extLst>
              <a:ext uri="{FF2B5EF4-FFF2-40B4-BE49-F238E27FC236}">
                <a16:creationId xmlns:a16="http://schemas.microsoft.com/office/drawing/2014/main" id="{04E6C494-9EC6-B13D-A8F1-D863267ABF4E}"/>
              </a:ext>
            </a:extLst>
          </p:cNvPr>
          <p:cNvSpPr/>
          <p:nvPr/>
        </p:nvSpPr>
        <p:spPr>
          <a:xfrm flipV="1">
            <a:off x="441376" y="816857"/>
            <a:ext cx="1" cy="2188805"/>
          </a:xfrm>
          <a:prstGeom prst="line">
            <a:avLst/>
          </a:prstGeom>
          <a:ln w="381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2387954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a beard and glasses&#10;&#10;Description automatically generated">
            <a:extLst>
              <a:ext uri="{FF2B5EF4-FFF2-40B4-BE49-F238E27FC236}">
                <a16:creationId xmlns:a16="http://schemas.microsoft.com/office/drawing/2014/main" id="{19B29D15-E9AC-E826-77D7-F384F2A723EE}"/>
              </a:ext>
            </a:extLst>
          </p:cNvPr>
          <p:cNvPicPr>
            <a:picLocks noChangeAspect="1"/>
          </p:cNvPicPr>
          <p:nvPr/>
        </p:nvPicPr>
        <p:blipFill>
          <a:blip r:embed="rId3"/>
          <a:stretch>
            <a:fillRect/>
          </a:stretch>
        </p:blipFill>
        <p:spPr>
          <a:xfrm>
            <a:off x="803530" y="-1"/>
            <a:ext cx="4989946" cy="7484919"/>
          </a:xfrm>
          <a:prstGeom prst="rect">
            <a:avLst/>
          </a:prstGeom>
        </p:spPr>
      </p:pic>
      <p:sp>
        <p:nvSpPr>
          <p:cNvPr id="6" name="Rectangle 5">
            <a:extLst>
              <a:ext uri="{FF2B5EF4-FFF2-40B4-BE49-F238E27FC236}">
                <a16:creationId xmlns:a16="http://schemas.microsoft.com/office/drawing/2014/main" id="{8BF79A4C-CC60-B891-7ABC-1A21524BB1A5}"/>
              </a:ext>
            </a:extLst>
          </p:cNvPr>
          <p:cNvSpPr/>
          <p:nvPr/>
        </p:nvSpPr>
        <p:spPr>
          <a:xfrm>
            <a:off x="803530" y="0"/>
            <a:ext cx="4989942" cy="7315200"/>
          </a:xfrm>
          <a:prstGeom prst="rect">
            <a:avLst/>
          </a:prstGeom>
          <a:gradFill>
            <a:gsLst>
              <a:gs pos="0">
                <a:srgbClr val="98A246">
                  <a:alpha val="50000"/>
                </a:srgbClr>
              </a:gs>
              <a:gs pos="100000">
                <a:srgbClr val="EA96A3"/>
              </a:gs>
            </a:gsLst>
            <a:lin ang="1680000" scaled="0"/>
          </a:gradFill>
          <a:ln w="12700" cap="flat">
            <a:noFill/>
            <a:prstDash val="solid"/>
            <a:miter/>
          </a:ln>
        </p:spPr>
        <p:txBody>
          <a:bodyPr rtlCol="0" anchor="ctr"/>
          <a:lstStyle/>
          <a:p>
            <a:pPr algn="l"/>
            <a:endParaRPr lang="en-US" dirty="0"/>
          </a:p>
        </p:txBody>
      </p:sp>
      <p:sp>
        <p:nvSpPr>
          <p:cNvPr id="10" name="Title 9">
            <a:extLst>
              <a:ext uri="{FF2B5EF4-FFF2-40B4-BE49-F238E27FC236}">
                <a16:creationId xmlns:a16="http://schemas.microsoft.com/office/drawing/2014/main" id="{E3A1F8B7-D8B9-1BEF-2ED2-42A11160C145}"/>
              </a:ext>
            </a:extLst>
          </p:cNvPr>
          <p:cNvSpPr>
            <a:spLocks noGrp="1"/>
          </p:cNvSpPr>
          <p:nvPr>
            <p:ph type="title"/>
          </p:nvPr>
        </p:nvSpPr>
        <p:spPr/>
        <p:txBody>
          <a:bodyPr/>
          <a:lstStyle/>
          <a:p>
            <a:r>
              <a:rPr lang="en-US" dirty="0"/>
              <a:t>Data Exploration</a:t>
            </a:r>
          </a:p>
        </p:txBody>
      </p:sp>
      <p:sp>
        <p:nvSpPr>
          <p:cNvPr id="12" name="Text Placeholder 11">
            <a:extLst>
              <a:ext uri="{FF2B5EF4-FFF2-40B4-BE49-F238E27FC236}">
                <a16:creationId xmlns:a16="http://schemas.microsoft.com/office/drawing/2014/main" id="{BA13B122-C006-0631-C44D-8B45D6DB485C}"/>
              </a:ext>
            </a:extLst>
          </p:cNvPr>
          <p:cNvSpPr>
            <a:spLocks noGrp="1"/>
          </p:cNvSpPr>
          <p:nvPr>
            <p:ph type="body" sz="quarter" idx="15"/>
          </p:nvPr>
        </p:nvSpPr>
        <p:spPr>
          <a:xfrm>
            <a:off x="838200" y="2255744"/>
            <a:ext cx="4989946" cy="4449856"/>
          </a:xfrm>
        </p:spPr>
        <p:txBody>
          <a:bodyPr/>
          <a:lstStyle/>
          <a:p>
            <a:pPr marL="723900" indent="-571500">
              <a:spcBef>
                <a:spcPts val="0"/>
              </a:spcBef>
              <a:buClr>
                <a:schemeClr val="bg1"/>
              </a:buClr>
              <a:buSzPct val="100000"/>
            </a:pPr>
            <a:r>
              <a:rPr lang="en-US" sz="3600" dirty="0"/>
              <a:t>Labeled data covering </a:t>
            </a:r>
            <a:r>
              <a:rPr lang="en-VI" sz="3600" dirty="0"/>
              <a:t>21</a:t>
            </a:r>
            <a:r>
              <a:rPr lang="en-US" sz="3600" dirty="0"/>
              <a:t> physical metrics </a:t>
            </a:r>
          </a:p>
          <a:p>
            <a:endParaRPr lang="en-US" dirty="0"/>
          </a:p>
        </p:txBody>
      </p:sp>
      <p:sp>
        <p:nvSpPr>
          <p:cNvPr id="16" name="Shape 61">
            <a:extLst>
              <a:ext uri="{FF2B5EF4-FFF2-40B4-BE49-F238E27FC236}">
                <a16:creationId xmlns:a16="http://schemas.microsoft.com/office/drawing/2014/main" id="{6155190C-FB2D-3B18-70C3-FAAB03D82C33}"/>
              </a:ext>
            </a:extLst>
          </p:cNvPr>
          <p:cNvSpPr/>
          <p:nvPr/>
        </p:nvSpPr>
        <p:spPr>
          <a:xfrm rot="16200000">
            <a:off x="-953295" y="4350527"/>
            <a:ext cx="2744790" cy="284693"/>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rgbClr val="4AAD96"/>
                </a:solidFill>
                <a:latin typeface="+mj-lt"/>
                <a:cs typeface="Gill Sans" panose="020B0502020104020203" pitchFamily="34" charset="-79"/>
              </a:rPr>
              <a:t>Human Activity Recognition</a:t>
            </a:r>
          </a:p>
        </p:txBody>
      </p:sp>
      <p:sp>
        <p:nvSpPr>
          <p:cNvPr id="17" name="Shape 62">
            <a:extLst>
              <a:ext uri="{FF2B5EF4-FFF2-40B4-BE49-F238E27FC236}">
                <a16:creationId xmlns:a16="http://schemas.microsoft.com/office/drawing/2014/main" id="{A502B79C-FAB6-35B8-410B-1CB3D1343659}"/>
              </a:ext>
            </a:extLst>
          </p:cNvPr>
          <p:cNvSpPr/>
          <p:nvPr/>
        </p:nvSpPr>
        <p:spPr>
          <a:xfrm flipV="1">
            <a:off x="441376" y="816857"/>
            <a:ext cx="1" cy="2188805"/>
          </a:xfrm>
          <a:prstGeom prst="line">
            <a:avLst/>
          </a:prstGeom>
          <a:ln w="38100">
            <a:solidFill>
              <a:srgbClr val="4AAD96"/>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pic>
        <p:nvPicPr>
          <p:cNvPr id="19" name="Google Shape;69;p15">
            <a:extLst>
              <a:ext uri="{FF2B5EF4-FFF2-40B4-BE49-F238E27FC236}">
                <a16:creationId xmlns:a16="http://schemas.microsoft.com/office/drawing/2014/main" id="{30154337-8F0C-3A7A-6078-FEDB1B6E173E}"/>
              </a:ext>
            </a:extLst>
          </p:cNvPr>
          <p:cNvPicPr preferRelativeResize="0"/>
          <p:nvPr/>
        </p:nvPicPr>
        <p:blipFill>
          <a:blip r:embed="rId4">
            <a:alphaModFix/>
          </a:blip>
          <a:stretch>
            <a:fillRect/>
          </a:stretch>
        </p:blipFill>
        <p:spPr>
          <a:xfrm>
            <a:off x="6292215" y="1376798"/>
            <a:ext cx="4719168" cy="3924875"/>
          </a:xfrm>
          <a:prstGeom prst="rect">
            <a:avLst/>
          </a:prstGeom>
          <a:noFill/>
          <a:ln>
            <a:noFill/>
          </a:ln>
        </p:spPr>
      </p:pic>
    </p:spTree>
    <p:extLst>
      <p:ext uri="{BB962C8B-B14F-4D97-AF65-F5344CB8AC3E}">
        <p14:creationId xmlns:p14="http://schemas.microsoft.com/office/powerpoint/2010/main" val="3820394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5163</Words>
  <Application>Microsoft Office PowerPoint</Application>
  <PresentationFormat>Widescreen</PresentationFormat>
  <Paragraphs>393</Paragraphs>
  <Slides>40</Slides>
  <Notes>40</Notes>
  <HiddenSlides>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40</vt:i4>
      </vt:variant>
    </vt:vector>
  </HeadingPairs>
  <TitlesOfParts>
    <vt:vector size="59" baseType="lpstr">
      <vt:lpstr>-apple-system</vt:lpstr>
      <vt:lpstr>Arial</vt:lpstr>
      <vt:lpstr>Arial</vt:lpstr>
      <vt:lpstr>Calibri</vt:lpstr>
      <vt:lpstr>Franklin Gothic Book</vt:lpstr>
      <vt:lpstr>futura-pt</vt:lpstr>
      <vt:lpstr>Gill Sans</vt:lpstr>
      <vt:lpstr>Gill Sans MT</vt:lpstr>
      <vt:lpstr>Google Sans</vt:lpstr>
      <vt:lpstr>Helvetica Light</vt:lpstr>
      <vt:lpstr>Inter</vt:lpstr>
      <vt:lpstr>Libre Franklin</vt:lpstr>
      <vt:lpstr>Open Sans</vt:lpstr>
      <vt:lpstr>proxima-nova</vt:lpstr>
      <vt:lpstr>Roboto</vt:lpstr>
      <vt:lpstr>source-serif-pro</vt:lpstr>
      <vt:lpstr>Studio-Feixen-Sans</vt:lpstr>
      <vt:lpstr>var(--jp-content-font-family)</vt:lpstr>
      <vt:lpstr>Office Theme</vt:lpstr>
      <vt:lpstr>Case Study: Classifying and Analyzing Physical Activities through Heart Rate Variability and Other Physical Metrics Using Holter Monitor Data</vt:lpstr>
      <vt:lpstr>Overview</vt:lpstr>
      <vt:lpstr>Holter Monitor</vt:lpstr>
      <vt:lpstr>Goals</vt:lpstr>
      <vt:lpstr>Analysis stages</vt:lpstr>
      <vt:lpstr>Similarity Analysis</vt:lpstr>
      <vt:lpstr>Model Development</vt:lpstr>
      <vt:lpstr>Model Evaluation</vt:lpstr>
      <vt:lpstr>Data Exploration</vt:lpstr>
      <vt:lpstr>Data Exploration</vt:lpstr>
      <vt:lpstr>Data Exploration</vt:lpstr>
      <vt:lpstr>Data Exploration</vt:lpstr>
      <vt:lpstr>Data Exploration</vt:lpstr>
      <vt:lpstr>Data Exploration</vt:lpstr>
      <vt:lpstr>Dimensionality Reduction</vt:lpstr>
      <vt:lpstr>Dimensionality Reduction</vt:lpstr>
      <vt:lpstr>Similarity Analysis</vt:lpstr>
      <vt:lpstr>Similarity Analysis</vt:lpstr>
      <vt:lpstr>Similarity Analysis</vt:lpstr>
      <vt:lpstr>Similarity Analysis</vt:lpstr>
      <vt:lpstr>Similarity Analysis</vt:lpstr>
      <vt:lpstr>Similarity Analysis</vt:lpstr>
      <vt:lpstr>Similarity Analysis</vt:lpstr>
      <vt:lpstr>Similarity Analysis</vt:lpstr>
      <vt:lpstr>Caveats when using UMAP or t-SNE</vt:lpstr>
      <vt:lpstr>Why does it work </vt:lpstr>
      <vt:lpstr>Predictive Model</vt:lpstr>
      <vt:lpstr>Classifying User Activity via Holter Monitor Data Features</vt:lpstr>
      <vt:lpstr>Classification of User Activity Types Using Holter Data Features Data Collection and Preprocessing</vt:lpstr>
      <vt:lpstr>Data Еxploration: Variance in Multiclass Classification </vt:lpstr>
      <vt:lpstr>Data Reduction: A Critical Examination</vt:lpstr>
      <vt:lpstr>Feature Engineering: Aggregating Sparse Indicators</vt:lpstr>
      <vt:lpstr>Comprehensive Outlier Reduction Using IQR (numeric)</vt:lpstr>
      <vt:lpstr>Ensemble Learning: A Strategic Fusion for Enhanced Predictive Power</vt:lpstr>
      <vt:lpstr>Ensemble Learning: A Strategic Fusion for Enhanced Predictive Power (a lot of trees)</vt:lpstr>
      <vt:lpstr>Ensemble Learning: A Strategic Fusion for Enhanced Predictive Power (a lot of trees)</vt:lpstr>
      <vt:lpstr>Predictive Labels</vt:lpstr>
      <vt:lpstr>Feature Importances in Ensemble Model</vt:lpstr>
      <vt:lpstr>Journey Through Holter Data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Classifying and Analyzing Physical Activities through Heart Rate Variability and Other Physical Metrics Using Holter Monitor Data</dc:title>
  <dc:creator>Mircheva, Simona</dc:creator>
  <cp:lastModifiedBy>Mircheva, Simona</cp:lastModifiedBy>
  <cp:revision>50</cp:revision>
  <dcterms:created xsi:type="dcterms:W3CDTF">2023-09-08T07:16:13Z</dcterms:created>
  <dcterms:modified xsi:type="dcterms:W3CDTF">2023-09-10T08:45:06Z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